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692000" cx="7560000"/>
  <p:notesSz cx="6858000" cy="9144000"/>
  <p:embeddedFontLst>
    <p:embeddedFont>
      <p:font typeface="Roboto"/>
      <p:regular r:id="rId9"/>
      <p:bold r:id="rId10"/>
      <p:italic r:id="rId11"/>
      <p:boldItalic r:id="rId12"/>
    </p:embeddedFont>
    <p:embeddedFont>
      <p:font typeface="Open Sans SemiBold"/>
      <p:regular r:id="rId13"/>
      <p:bold r:id="rId14"/>
      <p:italic r:id="rId15"/>
      <p:boldItalic r:id="rId16"/>
    </p:embeddedFont>
    <p:embeddedFont>
      <p:font typeface="Dancing Script"/>
      <p:regular r:id="rId17"/>
      <p:bold r:id="rId18"/>
    </p:embeddedFon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508">
          <p15:clr>
            <a:srgbClr val="A4A3A4"/>
          </p15:clr>
        </p15:guide>
        <p15:guide id="2" pos="227">
          <p15:clr>
            <a:srgbClr val="A4A3A4"/>
          </p15:clr>
        </p15:guide>
        <p15:guide id="3" pos="4535">
          <p15:clr>
            <a:srgbClr val="9AA0A6"/>
          </p15:clr>
        </p15:guide>
        <p15:guide id="4" orient="horz" pos="227">
          <p15:clr>
            <a:srgbClr val="9AA0A6"/>
          </p15:clr>
        </p15:guide>
        <p15:guide id="5" orient="horz" pos="525">
          <p15:clr>
            <a:srgbClr val="9AA0A6"/>
          </p15:clr>
        </p15:guide>
        <p15:guide id="6" orient="horz" pos="1962">
          <p15:clr>
            <a:srgbClr val="9AA0A6"/>
          </p15:clr>
        </p15:guide>
        <p15:guide id="7" pos="1539">
          <p15:clr>
            <a:srgbClr val="9AA0A6"/>
          </p15:clr>
        </p15:guide>
        <p15:guide id="8" orient="horz" pos="585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508" orient="horz"/>
        <p:guide pos="227"/>
        <p:guide pos="4535"/>
        <p:guide pos="227" orient="horz"/>
        <p:guide pos="525" orient="horz"/>
        <p:guide pos="1962" orient="horz"/>
        <p:guide pos="1539"/>
        <p:guide pos="5856"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font" Target="fonts/Roboto-italic.fntdata"/><Relationship Id="rId22" Type="http://schemas.openxmlformats.org/officeDocument/2006/relationships/font" Target="fonts/OpenSans-boldItalic.fntdata"/><Relationship Id="rId10" Type="http://schemas.openxmlformats.org/officeDocument/2006/relationships/font" Target="fonts/Roboto-bold.fntdata"/><Relationship Id="rId21" Type="http://schemas.openxmlformats.org/officeDocument/2006/relationships/font" Target="fonts/OpenSans-italic.fntdata"/><Relationship Id="rId13" Type="http://schemas.openxmlformats.org/officeDocument/2006/relationships/font" Target="fonts/OpenSansSemiBold-regular.fntdata"/><Relationship Id="rId12"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regular.fntdata"/><Relationship Id="rId15" Type="http://schemas.openxmlformats.org/officeDocument/2006/relationships/font" Target="fonts/OpenSansSemiBold-italic.fntdata"/><Relationship Id="rId14" Type="http://schemas.openxmlformats.org/officeDocument/2006/relationships/font" Target="fonts/OpenSansSemiBold-bold.fntdata"/><Relationship Id="rId17" Type="http://schemas.openxmlformats.org/officeDocument/2006/relationships/font" Target="fonts/DancingScript-regular.fntdata"/><Relationship Id="rId16" Type="http://schemas.openxmlformats.org/officeDocument/2006/relationships/font" Target="fonts/OpenSansSemiBold-boldItalic.fntdata"/><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font" Target="fonts/DancingScrip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3ed76251a_0_15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03ed76251a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03ed76251a_0_28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103ed76251a_0_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560000" cy="10692000"/>
          </a:xfrm>
          <a:prstGeom prst="rect">
            <a:avLst/>
          </a:prstGeom>
          <a:solidFill>
            <a:srgbClr val="F1FAF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a:off x="-4750" y="361950"/>
            <a:ext cx="114300" cy="252300"/>
          </a:xfrm>
          <a:prstGeom prst="rect">
            <a:avLst/>
          </a:prstGeom>
          <a:solidFill>
            <a:srgbClr val="3A43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6" name="Google Shape;56;p13"/>
          <p:cNvPicPr preferRelativeResize="0"/>
          <p:nvPr/>
        </p:nvPicPr>
        <p:blipFill>
          <a:blip r:embed="rId3">
            <a:alphaModFix/>
          </a:blip>
          <a:stretch>
            <a:fillRect/>
          </a:stretch>
        </p:blipFill>
        <p:spPr>
          <a:xfrm>
            <a:off x="3160900" y="359993"/>
            <a:ext cx="157170" cy="252300"/>
          </a:xfrm>
          <a:prstGeom prst="rect">
            <a:avLst/>
          </a:prstGeom>
          <a:noFill/>
          <a:ln>
            <a:noFill/>
          </a:ln>
        </p:spPr>
      </p:pic>
      <p:pic>
        <p:nvPicPr>
          <p:cNvPr id="57" name="Google Shape;57;p13"/>
          <p:cNvPicPr preferRelativeResize="0"/>
          <p:nvPr/>
        </p:nvPicPr>
        <p:blipFill>
          <a:blip r:embed="rId4">
            <a:alphaModFix/>
          </a:blip>
          <a:stretch>
            <a:fillRect/>
          </a:stretch>
        </p:blipFill>
        <p:spPr>
          <a:xfrm>
            <a:off x="360000" y="360000"/>
            <a:ext cx="252300" cy="252300"/>
          </a:xfrm>
          <a:prstGeom prst="rect">
            <a:avLst/>
          </a:prstGeom>
          <a:noFill/>
          <a:ln>
            <a:noFill/>
          </a:ln>
        </p:spPr>
      </p:pic>
      <p:pic>
        <p:nvPicPr>
          <p:cNvPr id="58" name="Google Shape;58;p13"/>
          <p:cNvPicPr preferRelativeResize="0"/>
          <p:nvPr/>
        </p:nvPicPr>
        <p:blipFill>
          <a:blip r:embed="rId5">
            <a:alphaModFix/>
          </a:blip>
          <a:stretch>
            <a:fillRect/>
          </a:stretch>
        </p:blipFill>
        <p:spPr>
          <a:xfrm>
            <a:off x="5408850" y="361950"/>
            <a:ext cx="339500" cy="252300"/>
          </a:xfrm>
          <a:prstGeom prst="rect">
            <a:avLst/>
          </a:prstGeom>
          <a:noFill/>
          <a:ln>
            <a:noFill/>
          </a:ln>
        </p:spPr>
      </p:pic>
      <p:sp>
        <p:nvSpPr>
          <p:cNvPr id="59" name="Google Shape;59;p13"/>
          <p:cNvSpPr txBox="1"/>
          <p:nvPr/>
        </p:nvSpPr>
        <p:spPr>
          <a:xfrm>
            <a:off x="752488" y="352425"/>
            <a:ext cx="17289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Clr>
                <a:schemeClr val="dk1"/>
              </a:buClr>
              <a:buSzPts val="1100"/>
              <a:buFont typeface="Arial"/>
              <a:buNone/>
            </a:pPr>
            <a:r>
              <a:rPr b="1" lang="ru" sz="1100">
                <a:solidFill>
                  <a:srgbClr val="3A4349"/>
                </a:solidFill>
                <a:latin typeface="Open Sans"/>
                <a:ea typeface="Open Sans"/>
                <a:cs typeface="Open Sans"/>
                <a:sym typeface="Open Sans"/>
              </a:rPr>
              <a:t>WEBSITE</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www.exampleweb.com</a:t>
            </a:r>
            <a:endParaRPr sz="1100">
              <a:solidFill>
                <a:srgbClr val="3A4349"/>
              </a:solidFill>
              <a:latin typeface="Open Sans"/>
              <a:ea typeface="Open Sans"/>
              <a:cs typeface="Open Sans"/>
              <a:sym typeface="Open Sans"/>
            </a:endParaRPr>
          </a:p>
        </p:txBody>
      </p:sp>
      <p:sp>
        <p:nvSpPr>
          <p:cNvPr id="60" name="Google Shape;60;p13"/>
          <p:cNvSpPr txBox="1"/>
          <p:nvPr/>
        </p:nvSpPr>
        <p:spPr>
          <a:xfrm>
            <a:off x="3405213" y="352425"/>
            <a:ext cx="17289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PHONE</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+ 123 4567 8901</a:t>
            </a:r>
            <a:endParaRPr sz="1100">
              <a:solidFill>
                <a:srgbClr val="3A4349"/>
              </a:solidFill>
              <a:latin typeface="Open Sans"/>
              <a:ea typeface="Open Sans"/>
              <a:cs typeface="Open Sans"/>
              <a:sym typeface="Open Sans"/>
            </a:endParaRPr>
          </a:p>
        </p:txBody>
      </p:sp>
      <p:sp>
        <p:nvSpPr>
          <p:cNvPr id="61" name="Google Shape;61;p13"/>
          <p:cNvSpPr txBox="1"/>
          <p:nvPr/>
        </p:nvSpPr>
        <p:spPr>
          <a:xfrm>
            <a:off x="5831100" y="352425"/>
            <a:ext cx="14175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EMAIL</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example@email.com</a:t>
            </a:r>
            <a:endParaRPr sz="1100">
              <a:solidFill>
                <a:srgbClr val="3A4349"/>
              </a:solidFill>
              <a:latin typeface="Open Sans"/>
              <a:ea typeface="Open Sans"/>
              <a:cs typeface="Open Sans"/>
              <a:sym typeface="Open Sans"/>
            </a:endParaRPr>
          </a:p>
        </p:txBody>
      </p:sp>
      <p:pic>
        <p:nvPicPr>
          <p:cNvPr id="62" name="Google Shape;62;p13"/>
          <p:cNvPicPr preferRelativeResize="0"/>
          <p:nvPr/>
        </p:nvPicPr>
        <p:blipFill rotWithShape="1">
          <a:blip r:embed="rId6">
            <a:alphaModFix/>
          </a:blip>
          <a:srcRect b="19891" l="0" r="0" t="13716"/>
          <a:stretch/>
        </p:blipFill>
        <p:spPr>
          <a:xfrm>
            <a:off x="-4750" y="833450"/>
            <a:ext cx="2290750" cy="2281224"/>
          </a:xfrm>
          <a:prstGeom prst="rect">
            <a:avLst/>
          </a:prstGeom>
          <a:noFill/>
          <a:ln>
            <a:noFill/>
          </a:ln>
        </p:spPr>
      </p:pic>
      <p:sp>
        <p:nvSpPr>
          <p:cNvPr id="63" name="Google Shape;63;p13"/>
          <p:cNvSpPr/>
          <p:nvPr/>
        </p:nvSpPr>
        <p:spPr>
          <a:xfrm>
            <a:off x="2286000" y="833450"/>
            <a:ext cx="5274000" cy="2281200"/>
          </a:xfrm>
          <a:prstGeom prst="rect">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txBox="1"/>
          <p:nvPr/>
        </p:nvSpPr>
        <p:spPr>
          <a:xfrm>
            <a:off x="2446500" y="904875"/>
            <a:ext cx="2743200" cy="892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900">
                <a:solidFill>
                  <a:schemeClr val="lt1"/>
                </a:solidFill>
                <a:latin typeface="Roboto"/>
                <a:ea typeface="Roboto"/>
                <a:cs typeface="Roboto"/>
                <a:sym typeface="Roboto"/>
              </a:rPr>
              <a:t>STONE</a:t>
            </a:r>
            <a:r>
              <a:rPr b="1" lang="ru" sz="2900">
                <a:latin typeface="Roboto"/>
                <a:ea typeface="Roboto"/>
                <a:cs typeface="Roboto"/>
                <a:sym typeface="Roboto"/>
              </a:rPr>
              <a:t> </a:t>
            </a:r>
            <a:endParaRPr b="1" sz="2900">
              <a:latin typeface="Roboto"/>
              <a:ea typeface="Roboto"/>
              <a:cs typeface="Roboto"/>
              <a:sym typeface="Roboto"/>
            </a:endParaRPr>
          </a:p>
          <a:p>
            <a:pPr indent="0" lvl="0" marL="0" rtl="0" algn="l">
              <a:spcBef>
                <a:spcPts val="0"/>
              </a:spcBef>
              <a:spcAft>
                <a:spcPts val="0"/>
              </a:spcAft>
              <a:buNone/>
            </a:pPr>
            <a:r>
              <a:rPr b="1" lang="ru" sz="2900">
                <a:solidFill>
                  <a:srgbClr val="3A4349"/>
                </a:solidFill>
                <a:latin typeface="Roboto"/>
                <a:ea typeface="Roboto"/>
                <a:cs typeface="Roboto"/>
                <a:sym typeface="Roboto"/>
              </a:rPr>
              <a:t>WEIMANN</a:t>
            </a:r>
            <a:endParaRPr b="1" sz="2900">
              <a:solidFill>
                <a:srgbClr val="3A4349"/>
              </a:solidFill>
              <a:latin typeface="Roboto"/>
              <a:ea typeface="Roboto"/>
              <a:cs typeface="Roboto"/>
              <a:sym typeface="Roboto"/>
            </a:endParaRPr>
          </a:p>
        </p:txBody>
      </p:sp>
      <p:sp>
        <p:nvSpPr>
          <p:cNvPr id="65" name="Google Shape;65;p13"/>
          <p:cNvSpPr txBox="1"/>
          <p:nvPr/>
        </p:nvSpPr>
        <p:spPr>
          <a:xfrm>
            <a:off x="2446500" y="1794888"/>
            <a:ext cx="33003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500">
                <a:solidFill>
                  <a:srgbClr val="3A4349"/>
                </a:solidFill>
                <a:latin typeface="Roboto"/>
                <a:ea typeface="Roboto"/>
                <a:cs typeface="Roboto"/>
                <a:sym typeface="Roboto"/>
              </a:rPr>
              <a:t>Commercial Building Architect</a:t>
            </a:r>
            <a:endParaRPr sz="1500">
              <a:solidFill>
                <a:srgbClr val="3A4349"/>
              </a:solidFill>
              <a:latin typeface="Roboto"/>
              <a:ea typeface="Roboto"/>
              <a:cs typeface="Roboto"/>
              <a:sym typeface="Roboto"/>
            </a:endParaRPr>
          </a:p>
        </p:txBody>
      </p:sp>
      <p:sp>
        <p:nvSpPr>
          <p:cNvPr id="66" name="Google Shape;66;p13"/>
          <p:cNvSpPr txBox="1"/>
          <p:nvPr/>
        </p:nvSpPr>
        <p:spPr>
          <a:xfrm>
            <a:off x="2446500" y="2171138"/>
            <a:ext cx="47535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solidFill>
                  <a:srgbClr val="3A4349"/>
                </a:solidFill>
                <a:latin typeface="Roboto"/>
                <a:ea typeface="Roboto"/>
                <a:cs typeface="Roboto"/>
                <a:sym typeface="Roboto"/>
              </a:rPr>
              <a:t>Nam sit amet elit urna. Fusce vehicula mollis auctor. Maecenas efficitur ultrices nulla, ut sollicitudin risus accumsan sed. Mauris ut justo sem. Aliquam erat volutpat. Vestibulum nec velit nec libero aliquam efficitur. Ut eget mi eu mi commodo convallis.</a:t>
            </a:r>
            <a:endParaRPr sz="1100">
              <a:solidFill>
                <a:srgbClr val="3A4349"/>
              </a:solidFill>
              <a:latin typeface="Roboto"/>
              <a:ea typeface="Roboto"/>
              <a:cs typeface="Roboto"/>
              <a:sym typeface="Roboto"/>
            </a:endParaRPr>
          </a:p>
        </p:txBody>
      </p:sp>
      <p:sp>
        <p:nvSpPr>
          <p:cNvPr id="67" name="Google Shape;67;p13"/>
          <p:cNvSpPr txBox="1"/>
          <p:nvPr/>
        </p:nvSpPr>
        <p:spPr>
          <a:xfrm>
            <a:off x="360000" y="3290325"/>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SKILLS</a:t>
            </a:r>
            <a:endParaRPr b="1" sz="1500">
              <a:solidFill>
                <a:srgbClr val="3A4349"/>
              </a:solidFill>
              <a:latin typeface="Roboto"/>
              <a:ea typeface="Roboto"/>
              <a:cs typeface="Roboto"/>
              <a:sym typeface="Roboto"/>
            </a:endParaRPr>
          </a:p>
        </p:txBody>
      </p:sp>
      <p:cxnSp>
        <p:nvCxnSpPr>
          <p:cNvPr id="68" name="Google Shape;68;p13"/>
          <p:cNvCxnSpPr/>
          <p:nvPr/>
        </p:nvCxnSpPr>
        <p:spPr>
          <a:xfrm>
            <a:off x="2290775" y="3281375"/>
            <a:ext cx="0" cy="7058100"/>
          </a:xfrm>
          <a:prstGeom prst="straightConnector1">
            <a:avLst/>
          </a:prstGeom>
          <a:noFill/>
          <a:ln cap="flat" cmpd="sng" w="19050">
            <a:solidFill>
              <a:srgbClr val="9CA7AE"/>
            </a:solidFill>
            <a:prstDash val="solid"/>
            <a:round/>
            <a:headEnd len="med" w="med" type="none"/>
            <a:tailEnd len="med" w="med" type="none"/>
          </a:ln>
        </p:spPr>
      </p:cxnSp>
      <p:sp>
        <p:nvSpPr>
          <p:cNvPr id="69" name="Google Shape;69;p13"/>
          <p:cNvSpPr txBox="1"/>
          <p:nvPr/>
        </p:nvSpPr>
        <p:spPr>
          <a:xfrm>
            <a:off x="2443575" y="3290325"/>
            <a:ext cx="26157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EDUCATION BACKGROUND</a:t>
            </a:r>
            <a:endParaRPr b="1" sz="1500">
              <a:solidFill>
                <a:srgbClr val="3A4349"/>
              </a:solidFill>
              <a:latin typeface="Roboto"/>
              <a:ea typeface="Roboto"/>
              <a:cs typeface="Roboto"/>
              <a:sym typeface="Roboto"/>
            </a:endParaRPr>
          </a:p>
        </p:txBody>
      </p:sp>
      <p:grpSp>
        <p:nvGrpSpPr>
          <p:cNvPr id="70" name="Google Shape;70;p13"/>
          <p:cNvGrpSpPr/>
          <p:nvPr/>
        </p:nvGrpSpPr>
        <p:grpSpPr>
          <a:xfrm>
            <a:off x="360000" y="3573719"/>
            <a:ext cx="1730750" cy="257650"/>
            <a:chOff x="360000" y="3576100"/>
            <a:chExt cx="1730750" cy="257650"/>
          </a:xfrm>
        </p:grpSpPr>
        <p:sp>
          <p:nvSpPr>
            <p:cNvPr id="71" name="Google Shape;71;p13"/>
            <p:cNvSpPr txBox="1"/>
            <p:nvPr/>
          </p:nvSpPr>
          <p:spPr>
            <a:xfrm>
              <a:off x="360000" y="3576100"/>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CAD</a:t>
              </a:r>
              <a:endParaRPr sz="1100">
                <a:solidFill>
                  <a:srgbClr val="3A4349"/>
                </a:solidFill>
                <a:latin typeface="Open Sans"/>
                <a:ea typeface="Open Sans"/>
                <a:cs typeface="Open Sans"/>
                <a:sym typeface="Open Sans"/>
              </a:endParaRPr>
            </a:p>
          </p:txBody>
        </p:sp>
        <p:sp>
          <p:nvSpPr>
            <p:cNvPr id="72" name="Google Shape;72;p13"/>
            <p:cNvSpPr/>
            <p:nvPr/>
          </p:nvSpPr>
          <p:spPr>
            <a:xfrm>
              <a:off x="361850" y="3767150"/>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73" name="Google Shape;73;p13"/>
            <p:cNvSpPr/>
            <p:nvPr/>
          </p:nvSpPr>
          <p:spPr>
            <a:xfrm>
              <a:off x="361850" y="3767150"/>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74" name="Google Shape;74;p13"/>
          <p:cNvGrpSpPr/>
          <p:nvPr/>
        </p:nvGrpSpPr>
        <p:grpSpPr>
          <a:xfrm>
            <a:off x="360000" y="3939955"/>
            <a:ext cx="1730750" cy="257650"/>
            <a:chOff x="360000" y="3940431"/>
            <a:chExt cx="1730750" cy="257650"/>
          </a:xfrm>
        </p:grpSpPr>
        <p:sp>
          <p:nvSpPr>
            <p:cNvPr id="75" name="Google Shape;75;p13"/>
            <p:cNvSpPr txBox="1"/>
            <p:nvPr/>
          </p:nvSpPr>
          <p:spPr>
            <a:xfrm>
              <a:off x="360000" y="39404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Organization</a:t>
              </a:r>
              <a:endParaRPr sz="1100">
                <a:solidFill>
                  <a:srgbClr val="3A4349"/>
                </a:solidFill>
                <a:latin typeface="Open Sans"/>
                <a:ea typeface="Open Sans"/>
                <a:cs typeface="Open Sans"/>
                <a:sym typeface="Open Sans"/>
              </a:endParaRPr>
            </a:p>
          </p:txBody>
        </p:sp>
        <p:sp>
          <p:nvSpPr>
            <p:cNvPr id="76" name="Google Shape;76;p13"/>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77" name="Google Shape;77;p13"/>
            <p:cNvSpPr/>
            <p:nvPr/>
          </p:nvSpPr>
          <p:spPr>
            <a:xfrm>
              <a:off x="361850" y="4131470"/>
              <a:ext cx="1552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78" name="Google Shape;78;p13"/>
          <p:cNvGrpSpPr/>
          <p:nvPr/>
        </p:nvGrpSpPr>
        <p:grpSpPr>
          <a:xfrm>
            <a:off x="360000" y="4306191"/>
            <a:ext cx="1730750" cy="257653"/>
            <a:chOff x="360000" y="4309531"/>
            <a:chExt cx="1730750" cy="257653"/>
          </a:xfrm>
        </p:grpSpPr>
        <p:sp>
          <p:nvSpPr>
            <p:cNvPr id="79" name="Google Shape;79;p13"/>
            <p:cNvSpPr txBox="1"/>
            <p:nvPr/>
          </p:nvSpPr>
          <p:spPr>
            <a:xfrm>
              <a:off x="360000" y="43095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Visualization Skills</a:t>
              </a:r>
              <a:endParaRPr sz="1100">
                <a:solidFill>
                  <a:srgbClr val="3A4349"/>
                </a:solidFill>
                <a:latin typeface="Open Sans"/>
                <a:ea typeface="Open Sans"/>
                <a:cs typeface="Open Sans"/>
                <a:sym typeface="Open Sans"/>
              </a:endParaRPr>
            </a:p>
          </p:txBody>
        </p:sp>
        <p:sp>
          <p:nvSpPr>
            <p:cNvPr id="80" name="Google Shape;80;p13"/>
            <p:cNvSpPr/>
            <p:nvPr/>
          </p:nvSpPr>
          <p:spPr>
            <a:xfrm>
              <a:off x="361850" y="45005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81" name="Google Shape;81;p13"/>
            <p:cNvSpPr/>
            <p:nvPr/>
          </p:nvSpPr>
          <p:spPr>
            <a:xfrm>
              <a:off x="361850" y="4500584"/>
              <a:ext cx="1459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82" name="Google Shape;82;p13"/>
          <p:cNvGrpSpPr/>
          <p:nvPr/>
        </p:nvGrpSpPr>
        <p:grpSpPr>
          <a:xfrm>
            <a:off x="360000" y="4672428"/>
            <a:ext cx="1730750" cy="257650"/>
            <a:chOff x="360000" y="4678631"/>
            <a:chExt cx="1730750" cy="257650"/>
          </a:xfrm>
        </p:grpSpPr>
        <p:sp>
          <p:nvSpPr>
            <p:cNvPr id="83" name="Google Shape;83;p13"/>
            <p:cNvSpPr txBox="1"/>
            <p:nvPr/>
          </p:nvSpPr>
          <p:spPr>
            <a:xfrm>
              <a:off x="360000" y="46786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Technical Writing</a:t>
              </a:r>
              <a:endParaRPr sz="1100">
                <a:solidFill>
                  <a:srgbClr val="3A4349"/>
                </a:solidFill>
                <a:latin typeface="Open Sans"/>
                <a:ea typeface="Open Sans"/>
                <a:cs typeface="Open Sans"/>
                <a:sym typeface="Open Sans"/>
              </a:endParaRPr>
            </a:p>
          </p:txBody>
        </p:sp>
        <p:sp>
          <p:nvSpPr>
            <p:cNvPr id="84" name="Google Shape;84;p13"/>
            <p:cNvSpPr/>
            <p:nvPr/>
          </p:nvSpPr>
          <p:spPr>
            <a:xfrm>
              <a:off x="361850" y="48696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85" name="Google Shape;85;p13"/>
            <p:cNvSpPr/>
            <p:nvPr/>
          </p:nvSpPr>
          <p:spPr>
            <a:xfrm>
              <a:off x="361850" y="4869673"/>
              <a:ext cx="1552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86" name="Google Shape;86;p13"/>
          <p:cNvGrpSpPr/>
          <p:nvPr/>
        </p:nvGrpSpPr>
        <p:grpSpPr>
          <a:xfrm>
            <a:off x="360000" y="5038664"/>
            <a:ext cx="1730750" cy="257655"/>
            <a:chOff x="360000" y="5042956"/>
            <a:chExt cx="1730750" cy="257655"/>
          </a:xfrm>
        </p:grpSpPr>
        <p:sp>
          <p:nvSpPr>
            <p:cNvPr id="87" name="Google Shape;87;p13"/>
            <p:cNvSpPr txBox="1"/>
            <p:nvPr/>
          </p:nvSpPr>
          <p:spPr>
            <a:xfrm>
              <a:off x="360000" y="5042956"/>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Attention to Details</a:t>
              </a:r>
              <a:endParaRPr sz="1100">
                <a:solidFill>
                  <a:srgbClr val="3A4349"/>
                </a:solidFill>
                <a:latin typeface="Open Sans"/>
                <a:ea typeface="Open Sans"/>
                <a:cs typeface="Open Sans"/>
                <a:sym typeface="Open Sans"/>
              </a:endParaRPr>
            </a:p>
          </p:txBody>
        </p:sp>
        <p:sp>
          <p:nvSpPr>
            <p:cNvPr id="88" name="Google Shape;88;p13"/>
            <p:cNvSpPr/>
            <p:nvPr/>
          </p:nvSpPr>
          <p:spPr>
            <a:xfrm>
              <a:off x="361850" y="5234006"/>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89" name="Google Shape;89;p13"/>
            <p:cNvSpPr/>
            <p:nvPr/>
          </p:nvSpPr>
          <p:spPr>
            <a:xfrm>
              <a:off x="361850" y="5234011"/>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90" name="Google Shape;90;p13"/>
          <p:cNvGrpSpPr/>
          <p:nvPr/>
        </p:nvGrpSpPr>
        <p:grpSpPr>
          <a:xfrm>
            <a:off x="360000" y="5404900"/>
            <a:ext cx="1730750" cy="257650"/>
            <a:chOff x="360000" y="5407281"/>
            <a:chExt cx="1730750" cy="257650"/>
          </a:xfrm>
        </p:grpSpPr>
        <p:sp>
          <p:nvSpPr>
            <p:cNvPr id="91" name="Google Shape;91;p13"/>
            <p:cNvSpPr txBox="1"/>
            <p:nvPr/>
          </p:nvSpPr>
          <p:spPr>
            <a:xfrm>
              <a:off x="360000" y="540728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Creativity</a:t>
              </a:r>
              <a:endParaRPr sz="1100">
                <a:solidFill>
                  <a:srgbClr val="3A4349"/>
                </a:solidFill>
                <a:latin typeface="Open Sans"/>
                <a:ea typeface="Open Sans"/>
                <a:cs typeface="Open Sans"/>
                <a:sym typeface="Open Sans"/>
              </a:endParaRPr>
            </a:p>
          </p:txBody>
        </p:sp>
        <p:sp>
          <p:nvSpPr>
            <p:cNvPr id="92" name="Google Shape;92;p13"/>
            <p:cNvSpPr/>
            <p:nvPr/>
          </p:nvSpPr>
          <p:spPr>
            <a:xfrm>
              <a:off x="361850" y="559833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93" name="Google Shape;93;p13"/>
            <p:cNvSpPr/>
            <p:nvPr/>
          </p:nvSpPr>
          <p:spPr>
            <a:xfrm>
              <a:off x="361850" y="5598325"/>
              <a:ext cx="15051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94" name="Google Shape;94;p13"/>
          <p:cNvCxnSpPr/>
          <p:nvPr/>
        </p:nvCxnSpPr>
        <p:spPr>
          <a:xfrm>
            <a:off x="364325" y="5876925"/>
            <a:ext cx="1728900" cy="0"/>
          </a:xfrm>
          <a:prstGeom prst="straightConnector1">
            <a:avLst/>
          </a:prstGeom>
          <a:noFill/>
          <a:ln cap="flat" cmpd="sng" w="19050">
            <a:solidFill>
              <a:srgbClr val="3A4349"/>
            </a:solidFill>
            <a:prstDash val="dot"/>
            <a:round/>
            <a:headEnd len="med" w="med" type="none"/>
            <a:tailEnd len="med" w="med" type="none"/>
          </a:ln>
        </p:spPr>
      </p:cxnSp>
      <p:sp>
        <p:nvSpPr>
          <p:cNvPr id="95" name="Google Shape;95;p13"/>
          <p:cNvSpPr txBox="1"/>
          <p:nvPr/>
        </p:nvSpPr>
        <p:spPr>
          <a:xfrm>
            <a:off x="363400" y="7680163"/>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AWARDS</a:t>
            </a:r>
            <a:endParaRPr b="1" sz="1500">
              <a:solidFill>
                <a:srgbClr val="3A4349"/>
              </a:solidFill>
              <a:latin typeface="Roboto"/>
              <a:ea typeface="Roboto"/>
              <a:cs typeface="Roboto"/>
              <a:sym typeface="Roboto"/>
            </a:endParaRPr>
          </a:p>
        </p:txBody>
      </p:sp>
      <p:sp>
        <p:nvSpPr>
          <p:cNvPr id="96" name="Google Shape;96;p13"/>
          <p:cNvSpPr txBox="1"/>
          <p:nvPr/>
        </p:nvSpPr>
        <p:spPr>
          <a:xfrm>
            <a:off x="363400" y="7969956"/>
            <a:ext cx="1730700" cy="753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SemiBold"/>
                <a:ea typeface="Open Sans SemiBold"/>
                <a:cs typeface="Open Sans SemiBold"/>
                <a:sym typeface="Open Sans SemiBold"/>
              </a:rPr>
              <a:t>2015 Architect Design</a:t>
            </a:r>
            <a:endParaRPr sz="1100">
              <a:solidFill>
                <a:srgbClr val="3A4349"/>
              </a:solidFill>
              <a:latin typeface="Open Sans SemiBold"/>
              <a:ea typeface="Open Sans SemiBold"/>
              <a:cs typeface="Open Sans SemiBold"/>
              <a:sym typeface="Open Sans SemiBold"/>
            </a:endParaRPr>
          </a:p>
          <a:p>
            <a:pPr indent="0" lvl="0" marL="0" rtl="0" algn="l">
              <a:lnSpc>
                <a:spcPct val="115000"/>
              </a:lnSpc>
              <a:spcBef>
                <a:spcPts val="0"/>
              </a:spcBef>
              <a:spcAft>
                <a:spcPts val="0"/>
              </a:spcAft>
              <a:buClr>
                <a:schemeClr val="dk1"/>
              </a:buClr>
              <a:buSzPts val="1100"/>
              <a:buFont typeface="Arial"/>
              <a:buNone/>
            </a:pPr>
            <a:r>
              <a:rPr lang="ru" sz="1100">
                <a:solidFill>
                  <a:srgbClr val="3A4349"/>
                </a:solidFill>
                <a:latin typeface="Open Sans"/>
                <a:ea typeface="Open Sans"/>
                <a:cs typeface="Open Sans"/>
                <a:sym typeface="Open Sans"/>
              </a:rPr>
              <a:t>Project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ru" sz="1100">
                <a:solidFill>
                  <a:srgbClr val="3A4349"/>
                </a:solidFill>
                <a:latin typeface="Open Sans"/>
                <a:ea typeface="Open Sans"/>
                <a:cs typeface="Open Sans"/>
                <a:sym typeface="Open Sans"/>
              </a:rPr>
              <a:t>Aditional information</a:t>
            </a:r>
            <a:endParaRPr sz="1100">
              <a:solidFill>
                <a:srgbClr val="3A4349"/>
              </a:solidFill>
              <a:latin typeface="Open Sans"/>
              <a:ea typeface="Open Sans"/>
              <a:cs typeface="Open Sans"/>
              <a:sym typeface="Open Sans"/>
            </a:endParaRPr>
          </a:p>
          <a:p>
            <a:pPr indent="0" lvl="0" marL="0" rtl="0" algn="l">
              <a:spcBef>
                <a:spcPts val="0"/>
              </a:spcBef>
              <a:spcAft>
                <a:spcPts val="0"/>
              </a:spcAft>
              <a:buNone/>
            </a:pPr>
            <a:r>
              <a:t/>
            </a:r>
            <a:endParaRPr sz="1100">
              <a:solidFill>
                <a:srgbClr val="3A4349"/>
              </a:solidFill>
              <a:latin typeface="Roboto"/>
              <a:ea typeface="Roboto"/>
              <a:cs typeface="Roboto"/>
              <a:sym typeface="Roboto"/>
            </a:endParaRPr>
          </a:p>
        </p:txBody>
      </p:sp>
      <p:grpSp>
        <p:nvGrpSpPr>
          <p:cNvPr id="97" name="Google Shape;97;p13"/>
          <p:cNvGrpSpPr/>
          <p:nvPr/>
        </p:nvGrpSpPr>
        <p:grpSpPr>
          <a:xfrm>
            <a:off x="360000" y="6667156"/>
            <a:ext cx="1730750" cy="257649"/>
            <a:chOff x="360000" y="3940433"/>
            <a:chExt cx="1730750" cy="257649"/>
          </a:xfrm>
        </p:grpSpPr>
        <p:sp>
          <p:nvSpPr>
            <p:cNvPr id="98" name="Google Shape;98;p13"/>
            <p:cNvSpPr txBox="1"/>
            <p:nvPr/>
          </p:nvSpPr>
          <p:spPr>
            <a:xfrm>
              <a:off x="360000" y="3940433"/>
              <a:ext cx="1730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Chinese - Advanced level</a:t>
              </a:r>
              <a:endParaRPr sz="1100">
                <a:solidFill>
                  <a:srgbClr val="3A4349"/>
                </a:solidFill>
                <a:latin typeface="Open Sans"/>
                <a:ea typeface="Open Sans"/>
                <a:cs typeface="Open Sans"/>
                <a:sym typeface="Open Sans"/>
              </a:endParaRPr>
            </a:p>
          </p:txBody>
        </p:sp>
        <p:sp>
          <p:nvSpPr>
            <p:cNvPr id="99" name="Google Shape;99;p13"/>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00" name="Google Shape;100;p13"/>
            <p:cNvSpPr/>
            <p:nvPr/>
          </p:nvSpPr>
          <p:spPr>
            <a:xfrm>
              <a:off x="361850" y="4131481"/>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01" name="Google Shape;101;p13"/>
          <p:cNvGrpSpPr/>
          <p:nvPr/>
        </p:nvGrpSpPr>
        <p:grpSpPr>
          <a:xfrm>
            <a:off x="360000" y="7033381"/>
            <a:ext cx="1730750" cy="257660"/>
            <a:chOff x="360000" y="4309521"/>
            <a:chExt cx="1730750" cy="257660"/>
          </a:xfrm>
        </p:grpSpPr>
        <p:sp>
          <p:nvSpPr>
            <p:cNvPr id="102" name="Google Shape;102;p13"/>
            <p:cNvSpPr txBox="1"/>
            <p:nvPr/>
          </p:nvSpPr>
          <p:spPr>
            <a:xfrm>
              <a:off x="360000" y="4309521"/>
              <a:ext cx="17289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German - Advanced level</a:t>
              </a:r>
              <a:endParaRPr sz="1100">
                <a:solidFill>
                  <a:srgbClr val="3A4349"/>
                </a:solidFill>
                <a:latin typeface="Open Sans"/>
                <a:ea typeface="Open Sans"/>
                <a:cs typeface="Open Sans"/>
                <a:sym typeface="Open Sans"/>
              </a:endParaRPr>
            </a:p>
          </p:txBody>
        </p:sp>
        <p:sp>
          <p:nvSpPr>
            <p:cNvPr id="103" name="Google Shape;103;p13"/>
            <p:cNvSpPr/>
            <p:nvPr/>
          </p:nvSpPr>
          <p:spPr>
            <a:xfrm>
              <a:off x="361850" y="45005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04" name="Google Shape;104;p13"/>
            <p:cNvSpPr/>
            <p:nvPr/>
          </p:nvSpPr>
          <p:spPr>
            <a:xfrm>
              <a:off x="361850" y="4500571"/>
              <a:ext cx="12075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105" name="Google Shape;105;p13"/>
          <p:cNvCxnSpPr/>
          <p:nvPr/>
        </p:nvCxnSpPr>
        <p:spPr>
          <a:xfrm>
            <a:off x="364325" y="7507044"/>
            <a:ext cx="1728900" cy="0"/>
          </a:xfrm>
          <a:prstGeom prst="straightConnector1">
            <a:avLst/>
          </a:prstGeom>
          <a:noFill/>
          <a:ln cap="flat" cmpd="sng" w="19050">
            <a:solidFill>
              <a:srgbClr val="3A4349"/>
            </a:solidFill>
            <a:prstDash val="dot"/>
            <a:round/>
            <a:headEnd len="med" w="med" type="none"/>
            <a:tailEnd len="med" w="med" type="none"/>
          </a:ln>
        </p:spPr>
      </p:cxnSp>
      <p:grpSp>
        <p:nvGrpSpPr>
          <p:cNvPr id="106" name="Google Shape;106;p13"/>
          <p:cNvGrpSpPr/>
          <p:nvPr/>
        </p:nvGrpSpPr>
        <p:grpSpPr>
          <a:xfrm>
            <a:off x="360000" y="6321862"/>
            <a:ext cx="1730750" cy="257649"/>
            <a:chOff x="360000" y="3940433"/>
            <a:chExt cx="1730750" cy="257649"/>
          </a:xfrm>
        </p:grpSpPr>
        <p:sp>
          <p:nvSpPr>
            <p:cNvPr id="107" name="Google Shape;107;p13"/>
            <p:cNvSpPr txBox="1"/>
            <p:nvPr/>
          </p:nvSpPr>
          <p:spPr>
            <a:xfrm>
              <a:off x="360000" y="3940433"/>
              <a:ext cx="1730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English - Mother language</a:t>
              </a:r>
              <a:endParaRPr sz="1100">
                <a:solidFill>
                  <a:srgbClr val="3A4349"/>
                </a:solidFill>
                <a:latin typeface="Open Sans"/>
                <a:ea typeface="Open Sans"/>
                <a:cs typeface="Open Sans"/>
                <a:sym typeface="Open Sans"/>
              </a:endParaRPr>
            </a:p>
          </p:txBody>
        </p:sp>
        <p:sp>
          <p:nvSpPr>
            <p:cNvPr id="108" name="Google Shape;108;p13"/>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09" name="Google Shape;109;p13"/>
            <p:cNvSpPr/>
            <p:nvPr/>
          </p:nvSpPr>
          <p:spPr>
            <a:xfrm>
              <a:off x="361850" y="4131476"/>
              <a:ext cx="1497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110" name="Google Shape;110;p13"/>
          <p:cNvCxnSpPr/>
          <p:nvPr/>
        </p:nvCxnSpPr>
        <p:spPr>
          <a:xfrm>
            <a:off x="364325" y="8705131"/>
            <a:ext cx="1728900" cy="0"/>
          </a:xfrm>
          <a:prstGeom prst="straightConnector1">
            <a:avLst/>
          </a:prstGeom>
          <a:noFill/>
          <a:ln cap="flat" cmpd="sng" w="19050">
            <a:solidFill>
              <a:srgbClr val="3A4349"/>
            </a:solidFill>
            <a:prstDash val="dot"/>
            <a:round/>
            <a:headEnd len="med" w="med" type="none"/>
            <a:tailEnd len="med" w="med" type="none"/>
          </a:ln>
        </p:spPr>
      </p:cxnSp>
      <p:sp>
        <p:nvSpPr>
          <p:cNvPr id="111" name="Google Shape;111;p13"/>
          <p:cNvSpPr txBox="1"/>
          <p:nvPr/>
        </p:nvSpPr>
        <p:spPr>
          <a:xfrm>
            <a:off x="363400" y="8887444"/>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HOBBIES</a:t>
            </a:r>
            <a:endParaRPr b="1" sz="1500">
              <a:solidFill>
                <a:srgbClr val="3A4349"/>
              </a:solidFill>
              <a:latin typeface="Roboto"/>
              <a:ea typeface="Roboto"/>
              <a:cs typeface="Roboto"/>
              <a:sym typeface="Roboto"/>
            </a:endParaRPr>
          </a:p>
        </p:txBody>
      </p:sp>
      <p:sp>
        <p:nvSpPr>
          <p:cNvPr id="112" name="Google Shape;112;p13"/>
          <p:cNvSpPr txBox="1"/>
          <p:nvPr/>
        </p:nvSpPr>
        <p:spPr>
          <a:xfrm>
            <a:off x="363400" y="6042238"/>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LANGUAGES</a:t>
            </a:r>
            <a:endParaRPr b="1" sz="1500">
              <a:solidFill>
                <a:srgbClr val="3A4349"/>
              </a:solidFill>
              <a:latin typeface="Roboto"/>
              <a:ea typeface="Roboto"/>
              <a:cs typeface="Roboto"/>
              <a:sym typeface="Roboto"/>
            </a:endParaRPr>
          </a:p>
        </p:txBody>
      </p:sp>
      <p:grpSp>
        <p:nvGrpSpPr>
          <p:cNvPr id="113" name="Google Shape;113;p13"/>
          <p:cNvGrpSpPr/>
          <p:nvPr/>
        </p:nvGrpSpPr>
        <p:grpSpPr>
          <a:xfrm>
            <a:off x="360100" y="9206531"/>
            <a:ext cx="1473472" cy="231000"/>
            <a:chOff x="-1685925" y="9179700"/>
            <a:chExt cx="1519200" cy="231000"/>
          </a:xfrm>
        </p:grpSpPr>
        <p:sp>
          <p:nvSpPr>
            <p:cNvPr id="114" name="Google Shape;114;p13"/>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3"/>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Furniture Renovation</a:t>
              </a:r>
              <a:endParaRPr sz="1000">
                <a:solidFill>
                  <a:srgbClr val="3A4349"/>
                </a:solidFill>
                <a:latin typeface="Open Sans"/>
                <a:ea typeface="Open Sans"/>
                <a:cs typeface="Open Sans"/>
                <a:sym typeface="Open Sans"/>
              </a:endParaRPr>
            </a:p>
          </p:txBody>
        </p:sp>
      </p:grpSp>
      <p:grpSp>
        <p:nvGrpSpPr>
          <p:cNvPr id="116" name="Google Shape;116;p13"/>
          <p:cNvGrpSpPr/>
          <p:nvPr/>
        </p:nvGrpSpPr>
        <p:grpSpPr>
          <a:xfrm>
            <a:off x="364247" y="9501800"/>
            <a:ext cx="802593" cy="231000"/>
            <a:chOff x="-1685925" y="9179700"/>
            <a:chExt cx="1519200" cy="231000"/>
          </a:xfrm>
        </p:grpSpPr>
        <p:sp>
          <p:nvSpPr>
            <p:cNvPr id="117" name="Google Shape;117;p13"/>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3"/>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Football</a:t>
              </a:r>
              <a:endParaRPr sz="1000">
                <a:solidFill>
                  <a:srgbClr val="3A4349"/>
                </a:solidFill>
                <a:latin typeface="Open Sans"/>
                <a:ea typeface="Open Sans"/>
                <a:cs typeface="Open Sans"/>
                <a:sym typeface="Open Sans"/>
              </a:endParaRPr>
            </a:p>
          </p:txBody>
        </p:sp>
      </p:grpSp>
      <p:grpSp>
        <p:nvGrpSpPr>
          <p:cNvPr id="119" name="Google Shape;119;p13"/>
          <p:cNvGrpSpPr/>
          <p:nvPr/>
        </p:nvGrpSpPr>
        <p:grpSpPr>
          <a:xfrm>
            <a:off x="1235748" y="9501800"/>
            <a:ext cx="802593" cy="231000"/>
            <a:chOff x="-1685925" y="9179700"/>
            <a:chExt cx="1519200" cy="231000"/>
          </a:xfrm>
        </p:grpSpPr>
        <p:sp>
          <p:nvSpPr>
            <p:cNvPr id="120" name="Google Shape;120;p13"/>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3"/>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Billiards</a:t>
              </a:r>
              <a:endParaRPr sz="1000">
                <a:solidFill>
                  <a:srgbClr val="3A4349"/>
                </a:solidFill>
                <a:latin typeface="Open Sans"/>
                <a:ea typeface="Open Sans"/>
                <a:cs typeface="Open Sans"/>
                <a:sym typeface="Open Sans"/>
              </a:endParaRPr>
            </a:p>
          </p:txBody>
        </p:sp>
      </p:grpSp>
      <p:grpSp>
        <p:nvGrpSpPr>
          <p:cNvPr id="122" name="Google Shape;122;p13"/>
          <p:cNvGrpSpPr/>
          <p:nvPr/>
        </p:nvGrpSpPr>
        <p:grpSpPr>
          <a:xfrm>
            <a:off x="364335" y="9797081"/>
            <a:ext cx="716759" cy="231000"/>
            <a:chOff x="-1685925" y="9179700"/>
            <a:chExt cx="1519200" cy="231000"/>
          </a:xfrm>
        </p:grpSpPr>
        <p:sp>
          <p:nvSpPr>
            <p:cNvPr id="123" name="Google Shape;123;p13"/>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3"/>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Travel</a:t>
              </a:r>
              <a:endParaRPr sz="1000">
                <a:solidFill>
                  <a:srgbClr val="3A4349"/>
                </a:solidFill>
                <a:latin typeface="Open Sans"/>
                <a:ea typeface="Open Sans"/>
                <a:cs typeface="Open Sans"/>
                <a:sym typeface="Open Sans"/>
              </a:endParaRPr>
            </a:p>
          </p:txBody>
        </p:sp>
      </p:grpSp>
      <p:grpSp>
        <p:nvGrpSpPr>
          <p:cNvPr id="125" name="Google Shape;125;p13"/>
          <p:cNvGrpSpPr/>
          <p:nvPr/>
        </p:nvGrpSpPr>
        <p:grpSpPr>
          <a:xfrm>
            <a:off x="1135860" y="9797081"/>
            <a:ext cx="716759" cy="231000"/>
            <a:chOff x="-1685925" y="9179700"/>
            <a:chExt cx="1519200" cy="231000"/>
          </a:xfrm>
        </p:grpSpPr>
        <p:sp>
          <p:nvSpPr>
            <p:cNvPr id="126" name="Google Shape;126;p13"/>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3"/>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Animals</a:t>
              </a:r>
              <a:endParaRPr sz="1000">
                <a:solidFill>
                  <a:srgbClr val="3A4349"/>
                </a:solidFill>
                <a:latin typeface="Open Sans"/>
                <a:ea typeface="Open Sans"/>
                <a:cs typeface="Open Sans"/>
                <a:sym typeface="Open Sans"/>
              </a:endParaRPr>
            </a:p>
          </p:txBody>
        </p:sp>
      </p:grpSp>
      <p:grpSp>
        <p:nvGrpSpPr>
          <p:cNvPr id="128" name="Google Shape;128;p13"/>
          <p:cNvGrpSpPr/>
          <p:nvPr/>
        </p:nvGrpSpPr>
        <p:grpSpPr>
          <a:xfrm>
            <a:off x="364337" y="10092356"/>
            <a:ext cx="973959" cy="231000"/>
            <a:chOff x="-1685925" y="9179700"/>
            <a:chExt cx="1519200" cy="231000"/>
          </a:xfrm>
        </p:grpSpPr>
        <p:sp>
          <p:nvSpPr>
            <p:cNvPr id="129" name="Google Shape;129;p13"/>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3"/>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Photography</a:t>
              </a:r>
              <a:endParaRPr sz="1000">
                <a:solidFill>
                  <a:srgbClr val="3A4349"/>
                </a:solidFill>
                <a:latin typeface="Open Sans"/>
                <a:ea typeface="Open Sans"/>
                <a:cs typeface="Open Sans"/>
                <a:sym typeface="Open Sans"/>
              </a:endParaRPr>
            </a:p>
          </p:txBody>
        </p:sp>
      </p:grpSp>
      <p:sp>
        <p:nvSpPr>
          <p:cNvPr id="131" name="Google Shape;131;p13"/>
          <p:cNvSpPr txBox="1"/>
          <p:nvPr/>
        </p:nvSpPr>
        <p:spPr>
          <a:xfrm>
            <a:off x="2443575" y="3663663"/>
            <a:ext cx="3352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100">
                <a:solidFill>
                  <a:srgbClr val="3A4349"/>
                </a:solidFill>
                <a:latin typeface="Open Sans"/>
                <a:ea typeface="Open Sans"/>
                <a:cs typeface="Open Sans"/>
                <a:sym typeface="Open Sans"/>
              </a:rPr>
              <a:t>Maecenas efficitur ultrices nulla</a:t>
            </a:r>
            <a:endParaRPr b="1" sz="1100">
              <a:solidFill>
                <a:srgbClr val="3A4349"/>
              </a:solidFill>
              <a:latin typeface="Open Sans"/>
              <a:ea typeface="Open Sans"/>
              <a:cs typeface="Open Sans"/>
              <a:sym typeface="Open Sans"/>
            </a:endParaRPr>
          </a:p>
        </p:txBody>
      </p:sp>
      <p:sp>
        <p:nvSpPr>
          <p:cNvPr id="132" name="Google Shape;132;p13"/>
          <p:cNvSpPr txBox="1"/>
          <p:nvPr/>
        </p:nvSpPr>
        <p:spPr>
          <a:xfrm>
            <a:off x="6343650" y="3663663"/>
            <a:ext cx="8562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1100">
                <a:solidFill>
                  <a:srgbClr val="3A4349"/>
                </a:solidFill>
                <a:latin typeface="Open Sans"/>
                <a:ea typeface="Open Sans"/>
                <a:cs typeface="Open Sans"/>
                <a:sym typeface="Open Sans"/>
              </a:rPr>
              <a:t>2099-2014</a:t>
            </a:r>
            <a:endParaRPr b="1" sz="1100">
              <a:solidFill>
                <a:srgbClr val="3A4349"/>
              </a:solidFill>
              <a:latin typeface="Open Sans"/>
              <a:ea typeface="Open Sans"/>
              <a:cs typeface="Open Sans"/>
              <a:sym typeface="Open Sans"/>
            </a:endParaRPr>
          </a:p>
        </p:txBody>
      </p:sp>
      <p:sp>
        <p:nvSpPr>
          <p:cNvPr id="133" name="Google Shape;133;p13"/>
          <p:cNvSpPr txBox="1"/>
          <p:nvPr/>
        </p:nvSpPr>
        <p:spPr>
          <a:xfrm>
            <a:off x="2443575" y="3875988"/>
            <a:ext cx="3352500" cy="338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Bachelor of Science: Architecture</a:t>
            </a:r>
            <a:endParaRPr sz="1100">
              <a:solidFill>
                <a:srgbClr val="3A4349"/>
              </a:solidFill>
              <a:latin typeface="Open Sans"/>
              <a:ea typeface="Open Sans"/>
              <a:cs typeface="Open Sans"/>
              <a:sym typeface="Open Sans"/>
            </a:endParaRPr>
          </a:p>
          <a:p>
            <a:pPr indent="0" lvl="0" marL="0" rtl="0" algn="l">
              <a:spcBef>
                <a:spcPts val="0"/>
              </a:spcBef>
              <a:spcAft>
                <a:spcPts val="0"/>
              </a:spcAft>
              <a:buNone/>
            </a:pPr>
            <a:r>
              <a:rPr lang="ru" sz="1100">
                <a:solidFill>
                  <a:srgbClr val="3A4349"/>
                </a:solidFill>
                <a:latin typeface="Open Sans"/>
                <a:ea typeface="Open Sans"/>
                <a:cs typeface="Open Sans"/>
                <a:sym typeface="Open Sans"/>
              </a:rPr>
              <a:t>Florida A&amp;M  University - Tallahassee, FL</a:t>
            </a:r>
            <a:endParaRPr sz="1100">
              <a:solidFill>
                <a:srgbClr val="3A4349"/>
              </a:solidFill>
              <a:latin typeface="Open Sans"/>
              <a:ea typeface="Open Sans"/>
              <a:cs typeface="Open Sans"/>
              <a:sym typeface="Open Sans"/>
            </a:endParaRPr>
          </a:p>
        </p:txBody>
      </p:sp>
      <p:sp>
        <p:nvSpPr>
          <p:cNvPr id="134" name="Google Shape;134;p13"/>
          <p:cNvSpPr txBox="1"/>
          <p:nvPr/>
        </p:nvSpPr>
        <p:spPr>
          <a:xfrm>
            <a:off x="2443575" y="4364763"/>
            <a:ext cx="3352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100">
                <a:solidFill>
                  <a:srgbClr val="3A4349"/>
                </a:solidFill>
                <a:latin typeface="Open Sans"/>
                <a:ea typeface="Open Sans"/>
                <a:cs typeface="Open Sans"/>
                <a:sym typeface="Open Sans"/>
              </a:rPr>
              <a:t>Maecenas efficitur ultrices nulla</a:t>
            </a:r>
            <a:endParaRPr b="1" sz="1100">
              <a:solidFill>
                <a:srgbClr val="3A4349"/>
              </a:solidFill>
              <a:latin typeface="Open Sans"/>
              <a:ea typeface="Open Sans"/>
              <a:cs typeface="Open Sans"/>
              <a:sym typeface="Open Sans"/>
            </a:endParaRPr>
          </a:p>
        </p:txBody>
      </p:sp>
      <p:sp>
        <p:nvSpPr>
          <p:cNvPr id="135" name="Google Shape;135;p13"/>
          <p:cNvSpPr txBox="1"/>
          <p:nvPr/>
        </p:nvSpPr>
        <p:spPr>
          <a:xfrm>
            <a:off x="6343650" y="4364763"/>
            <a:ext cx="8562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1100">
                <a:solidFill>
                  <a:srgbClr val="3A4349"/>
                </a:solidFill>
                <a:latin typeface="Open Sans"/>
                <a:ea typeface="Open Sans"/>
                <a:cs typeface="Open Sans"/>
                <a:sym typeface="Open Sans"/>
              </a:rPr>
              <a:t>1997-2009</a:t>
            </a:r>
            <a:endParaRPr b="1" sz="1100">
              <a:solidFill>
                <a:srgbClr val="3A4349"/>
              </a:solidFill>
              <a:latin typeface="Open Sans"/>
              <a:ea typeface="Open Sans"/>
              <a:cs typeface="Open Sans"/>
              <a:sym typeface="Open Sans"/>
            </a:endParaRPr>
          </a:p>
        </p:txBody>
      </p:sp>
      <p:sp>
        <p:nvSpPr>
          <p:cNvPr id="136" name="Google Shape;136;p13"/>
          <p:cNvSpPr txBox="1"/>
          <p:nvPr/>
        </p:nvSpPr>
        <p:spPr>
          <a:xfrm>
            <a:off x="2443575" y="4577088"/>
            <a:ext cx="3352500" cy="338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Bachelor of Science: Architecture</a:t>
            </a:r>
            <a:endParaRPr sz="1100">
              <a:solidFill>
                <a:srgbClr val="3A4349"/>
              </a:solidFill>
              <a:latin typeface="Open Sans"/>
              <a:ea typeface="Open Sans"/>
              <a:cs typeface="Open Sans"/>
              <a:sym typeface="Open Sans"/>
            </a:endParaRPr>
          </a:p>
          <a:p>
            <a:pPr indent="0" lvl="0" marL="0" rtl="0" algn="l">
              <a:spcBef>
                <a:spcPts val="0"/>
              </a:spcBef>
              <a:spcAft>
                <a:spcPts val="0"/>
              </a:spcAft>
              <a:buNone/>
            </a:pPr>
            <a:r>
              <a:rPr lang="ru" sz="1100">
                <a:solidFill>
                  <a:srgbClr val="3A4349"/>
                </a:solidFill>
                <a:latin typeface="Open Sans"/>
                <a:ea typeface="Open Sans"/>
                <a:cs typeface="Open Sans"/>
                <a:sym typeface="Open Sans"/>
              </a:rPr>
              <a:t>Florida A&amp;M  University - Tallahassee, FL</a:t>
            </a:r>
            <a:endParaRPr sz="1100">
              <a:solidFill>
                <a:srgbClr val="3A4349"/>
              </a:solidFill>
              <a:latin typeface="Open Sans"/>
              <a:ea typeface="Open Sans"/>
              <a:cs typeface="Open Sans"/>
              <a:sym typeface="Open Sans"/>
            </a:endParaRPr>
          </a:p>
        </p:txBody>
      </p:sp>
      <p:cxnSp>
        <p:nvCxnSpPr>
          <p:cNvPr id="137" name="Google Shape;137;p13"/>
          <p:cNvCxnSpPr/>
          <p:nvPr/>
        </p:nvCxnSpPr>
        <p:spPr>
          <a:xfrm>
            <a:off x="2452700" y="5105413"/>
            <a:ext cx="4743600" cy="0"/>
          </a:xfrm>
          <a:prstGeom prst="straightConnector1">
            <a:avLst/>
          </a:prstGeom>
          <a:noFill/>
          <a:ln cap="flat" cmpd="sng" w="19050">
            <a:solidFill>
              <a:srgbClr val="3A4349"/>
            </a:solidFill>
            <a:prstDash val="dot"/>
            <a:round/>
            <a:headEnd len="med" w="med" type="none"/>
            <a:tailEnd len="med" w="med" type="none"/>
          </a:ln>
        </p:spPr>
      </p:cxnSp>
      <p:sp>
        <p:nvSpPr>
          <p:cNvPr id="138" name="Google Shape;138;p13"/>
          <p:cNvSpPr txBox="1"/>
          <p:nvPr/>
        </p:nvSpPr>
        <p:spPr>
          <a:xfrm>
            <a:off x="2443575" y="5282575"/>
            <a:ext cx="26157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WORK HISTORY</a:t>
            </a:r>
            <a:endParaRPr b="1" sz="1500">
              <a:solidFill>
                <a:srgbClr val="3A4349"/>
              </a:solidFill>
              <a:latin typeface="Roboto"/>
              <a:ea typeface="Roboto"/>
              <a:cs typeface="Roboto"/>
              <a:sym typeface="Roboto"/>
            </a:endParaRPr>
          </a:p>
        </p:txBody>
      </p:sp>
      <p:sp>
        <p:nvSpPr>
          <p:cNvPr id="139" name="Google Shape;139;p13"/>
          <p:cNvSpPr txBox="1"/>
          <p:nvPr/>
        </p:nvSpPr>
        <p:spPr>
          <a:xfrm>
            <a:off x="2443575" y="5658925"/>
            <a:ext cx="3690600" cy="363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Architect</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i="1" lang="ru" sz="1100">
                <a:solidFill>
                  <a:srgbClr val="3A4349"/>
                </a:solidFill>
                <a:latin typeface="Open Sans"/>
                <a:ea typeface="Open Sans"/>
                <a:cs typeface="Open Sans"/>
                <a:sym typeface="Open Sans"/>
              </a:rPr>
              <a:t>Vestibulum in velit ut felis cursus blandit ut at arcu</a:t>
            </a:r>
            <a:endParaRPr b="1" sz="1100">
              <a:solidFill>
                <a:srgbClr val="3A4349"/>
              </a:solidFill>
              <a:latin typeface="Open Sans"/>
              <a:ea typeface="Open Sans"/>
              <a:cs typeface="Open Sans"/>
              <a:sym typeface="Open Sans"/>
            </a:endParaRPr>
          </a:p>
        </p:txBody>
      </p:sp>
      <p:sp>
        <p:nvSpPr>
          <p:cNvPr id="140" name="Google Shape;140;p13"/>
          <p:cNvSpPr txBox="1"/>
          <p:nvPr/>
        </p:nvSpPr>
        <p:spPr>
          <a:xfrm>
            <a:off x="5872175" y="5658925"/>
            <a:ext cx="13278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1100">
                <a:solidFill>
                  <a:srgbClr val="3A4349"/>
                </a:solidFill>
                <a:latin typeface="Open Sans"/>
                <a:ea typeface="Open Sans"/>
                <a:cs typeface="Open Sans"/>
                <a:sym typeface="Open Sans"/>
              </a:rPr>
              <a:t>05/2021 to Current</a:t>
            </a:r>
            <a:endParaRPr b="1" sz="1100">
              <a:solidFill>
                <a:srgbClr val="3A4349"/>
              </a:solidFill>
              <a:latin typeface="Open Sans"/>
              <a:ea typeface="Open Sans"/>
              <a:cs typeface="Open Sans"/>
              <a:sym typeface="Open Sans"/>
            </a:endParaRPr>
          </a:p>
        </p:txBody>
      </p:sp>
      <p:sp>
        <p:nvSpPr>
          <p:cNvPr id="141" name="Google Shape;141;p13"/>
          <p:cNvSpPr txBox="1"/>
          <p:nvPr/>
        </p:nvSpPr>
        <p:spPr>
          <a:xfrm>
            <a:off x="2443575" y="6080800"/>
            <a:ext cx="4743600" cy="753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Etiam ac nulla vitae urna condimentum hendrerit.</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Pellentesque ut dolor porta, venenatis tortor a, semper ex.</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Suspendisse tempor orci in sem dapibus pharetra.</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Maecenas ac arcu suscipit, volutpat enim eu, ullamcorper velit.</a:t>
            </a:r>
            <a:endParaRPr sz="1100">
              <a:solidFill>
                <a:srgbClr val="3A4349"/>
              </a:solidFill>
              <a:latin typeface="Open Sans"/>
              <a:ea typeface="Open Sans"/>
              <a:cs typeface="Open Sans"/>
              <a:sym typeface="Open Sans"/>
            </a:endParaRPr>
          </a:p>
        </p:txBody>
      </p:sp>
      <p:sp>
        <p:nvSpPr>
          <p:cNvPr id="142" name="Google Shape;142;p13"/>
          <p:cNvSpPr txBox="1"/>
          <p:nvPr/>
        </p:nvSpPr>
        <p:spPr>
          <a:xfrm>
            <a:off x="2443575" y="6948988"/>
            <a:ext cx="3273600" cy="363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Junior Architect</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i="1" lang="ru" sz="1100">
                <a:solidFill>
                  <a:srgbClr val="3A4349"/>
                </a:solidFill>
                <a:latin typeface="Open Sans"/>
                <a:ea typeface="Open Sans"/>
                <a:cs typeface="Open Sans"/>
                <a:sym typeface="Open Sans"/>
              </a:rPr>
              <a:t>Suspendisse a urna at lectus euismod egestas</a:t>
            </a:r>
            <a:endParaRPr b="1" sz="1100">
              <a:solidFill>
                <a:srgbClr val="3A4349"/>
              </a:solidFill>
              <a:latin typeface="Open Sans"/>
              <a:ea typeface="Open Sans"/>
              <a:cs typeface="Open Sans"/>
              <a:sym typeface="Open Sans"/>
            </a:endParaRPr>
          </a:p>
        </p:txBody>
      </p:sp>
      <p:sp>
        <p:nvSpPr>
          <p:cNvPr id="143" name="Google Shape;143;p13"/>
          <p:cNvSpPr txBox="1"/>
          <p:nvPr/>
        </p:nvSpPr>
        <p:spPr>
          <a:xfrm>
            <a:off x="5872175" y="6948988"/>
            <a:ext cx="13278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1100">
                <a:solidFill>
                  <a:srgbClr val="3A4349"/>
                </a:solidFill>
                <a:latin typeface="Open Sans"/>
                <a:ea typeface="Open Sans"/>
                <a:cs typeface="Open Sans"/>
                <a:sym typeface="Open Sans"/>
              </a:rPr>
              <a:t>02/2016 to 03/2020</a:t>
            </a:r>
            <a:endParaRPr b="1" sz="1100">
              <a:solidFill>
                <a:srgbClr val="3A4349"/>
              </a:solidFill>
              <a:latin typeface="Open Sans"/>
              <a:ea typeface="Open Sans"/>
              <a:cs typeface="Open Sans"/>
              <a:sym typeface="Open Sans"/>
            </a:endParaRPr>
          </a:p>
        </p:txBody>
      </p:sp>
      <p:sp>
        <p:nvSpPr>
          <p:cNvPr id="144" name="Google Shape;144;p13"/>
          <p:cNvSpPr txBox="1"/>
          <p:nvPr/>
        </p:nvSpPr>
        <p:spPr>
          <a:xfrm>
            <a:off x="2443575" y="7380388"/>
            <a:ext cx="47436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Pellentesque eu ante in eros pretium vestibulum id nec sem.</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Praesent ut augue nec lorem maximus congue sed vitae ante.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Praesent ac nisi ullamcorper augue eleifend faucibus.</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Quisque non dui in eros iaculis tristique non et risus.</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Morbi lacinia enim eget nisi tempor, ac pharetra tellus semper.</a:t>
            </a:r>
            <a:endParaRPr sz="1100">
              <a:solidFill>
                <a:srgbClr val="3A4349"/>
              </a:solidFill>
              <a:latin typeface="Open Sans"/>
              <a:ea typeface="Open Sans"/>
              <a:cs typeface="Open Sans"/>
              <a:sym typeface="Open Sans"/>
            </a:endParaRPr>
          </a:p>
        </p:txBody>
      </p:sp>
      <p:sp>
        <p:nvSpPr>
          <p:cNvPr id="145" name="Google Shape;145;p13"/>
          <p:cNvSpPr txBox="1"/>
          <p:nvPr/>
        </p:nvSpPr>
        <p:spPr>
          <a:xfrm>
            <a:off x="2443575" y="8509088"/>
            <a:ext cx="3273600" cy="363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Architecture Summer Intern</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i="1" lang="ru" sz="1100">
                <a:solidFill>
                  <a:srgbClr val="3A4349"/>
                </a:solidFill>
                <a:latin typeface="Open Sans"/>
                <a:ea typeface="Open Sans"/>
                <a:cs typeface="Open Sans"/>
                <a:sym typeface="Open Sans"/>
              </a:rPr>
              <a:t>Praesent ac nisi ullamcorper augue eleifend faucibus</a:t>
            </a:r>
            <a:endParaRPr b="1" sz="1100">
              <a:solidFill>
                <a:srgbClr val="3A4349"/>
              </a:solidFill>
              <a:latin typeface="Open Sans"/>
              <a:ea typeface="Open Sans"/>
              <a:cs typeface="Open Sans"/>
              <a:sym typeface="Open Sans"/>
            </a:endParaRPr>
          </a:p>
        </p:txBody>
      </p:sp>
      <p:sp>
        <p:nvSpPr>
          <p:cNvPr id="146" name="Google Shape;146;p13"/>
          <p:cNvSpPr txBox="1"/>
          <p:nvPr/>
        </p:nvSpPr>
        <p:spPr>
          <a:xfrm>
            <a:off x="5872175" y="8509088"/>
            <a:ext cx="13278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1100">
                <a:solidFill>
                  <a:srgbClr val="3A4349"/>
                </a:solidFill>
                <a:latin typeface="Open Sans"/>
                <a:ea typeface="Open Sans"/>
                <a:cs typeface="Open Sans"/>
                <a:sym typeface="Open Sans"/>
              </a:rPr>
              <a:t>14/2014 to 03/2016</a:t>
            </a:r>
            <a:endParaRPr b="1" sz="1100">
              <a:solidFill>
                <a:srgbClr val="3A4349"/>
              </a:solidFill>
              <a:latin typeface="Open Sans"/>
              <a:ea typeface="Open Sans"/>
              <a:cs typeface="Open Sans"/>
              <a:sym typeface="Open Sans"/>
            </a:endParaRPr>
          </a:p>
        </p:txBody>
      </p:sp>
      <p:sp>
        <p:nvSpPr>
          <p:cNvPr id="147" name="Google Shape;147;p13"/>
          <p:cNvSpPr txBox="1"/>
          <p:nvPr/>
        </p:nvSpPr>
        <p:spPr>
          <a:xfrm>
            <a:off x="2443575" y="8940488"/>
            <a:ext cx="4743600" cy="13377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Donec tempor nisi id nisl euismod, vitae accumsan magna congue.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Duis placerat risus feugiat sagittis laoreet.</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Suspendisse et lorem nec felis volutpat ullamcorper  purus.</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Aliquam at libero eleifend, mattis nisl nec, tristique lorem.</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Curabitur lobortis lorem in neque aliquam, eget mollis dolor lobortis.</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Pellentesque eu ante in eros pretium vestibulum id nec sem.</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  Praesent ac nisi ullamcorper augue eleifend faucibus.</a:t>
            </a:r>
            <a:endParaRPr sz="1100">
              <a:solidFill>
                <a:srgbClr val="3A4349"/>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4"/>
          <p:cNvSpPr/>
          <p:nvPr/>
        </p:nvSpPr>
        <p:spPr>
          <a:xfrm>
            <a:off x="0" y="0"/>
            <a:ext cx="7560000" cy="10692000"/>
          </a:xfrm>
          <a:prstGeom prst="rect">
            <a:avLst/>
          </a:prstGeom>
          <a:solidFill>
            <a:srgbClr val="F1FAF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4"/>
          <p:cNvSpPr/>
          <p:nvPr/>
        </p:nvSpPr>
        <p:spPr>
          <a:xfrm>
            <a:off x="-4750" y="361950"/>
            <a:ext cx="114300" cy="252300"/>
          </a:xfrm>
          <a:prstGeom prst="rect">
            <a:avLst/>
          </a:prstGeom>
          <a:solidFill>
            <a:srgbClr val="3A43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4" name="Google Shape;154;p14"/>
          <p:cNvPicPr preferRelativeResize="0"/>
          <p:nvPr/>
        </p:nvPicPr>
        <p:blipFill>
          <a:blip r:embed="rId3">
            <a:alphaModFix/>
          </a:blip>
          <a:stretch>
            <a:fillRect/>
          </a:stretch>
        </p:blipFill>
        <p:spPr>
          <a:xfrm>
            <a:off x="3160900" y="359993"/>
            <a:ext cx="157170" cy="252300"/>
          </a:xfrm>
          <a:prstGeom prst="rect">
            <a:avLst/>
          </a:prstGeom>
          <a:noFill/>
          <a:ln>
            <a:noFill/>
          </a:ln>
        </p:spPr>
      </p:pic>
      <p:pic>
        <p:nvPicPr>
          <p:cNvPr id="155" name="Google Shape;155;p14"/>
          <p:cNvPicPr preferRelativeResize="0"/>
          <p:nvPr/>
        </p:nvPicPr>
        <p:blipFill>
          <a:blip r:embed="rId4">
            <a:alphaModFix/>
          </a:blip>
          <a:stretch>
            <a:fillRect/>
          </a:stretch>
        </p:blipFill>
        <p:spPr>
          <a:xfrm>
            <a:off x="360000" y="360000"/>
            <a:ext cx="252300" cy="252300"/>
          </a:xfrm>
          <a:prstGeom prst="rect">
            <a:avLst/>
          </a:prstGeom>
          <a:noFill/>
          <a:ln>
            <a:noFill/>
          </a:ln>
        </p:spPr>
      </p:pic>
      <p:pic>
        <p:nvPicPr>
          <p:cNvPr id="156" name="Google Shape;156;p14"/>
          <p:cNvPicPr preferRelativeResize="0"/>
          <p:nvPr/>
        </p:nvPicPr>
        <p:blipFill>
          <a:blip r:embed="rId5">
            <a:alphaModFix/>
          </a:blip>
          <a:stretch>
            <a:fillRect/>
          </a:stretch>
        </p:blipFill>
        <p:spPr>
          <a:xfrm>
            <a:off x="5408850" y="361950"/>
            <a:ext cx="339500" cy="252300"/>
          </a:xfrm>
          <a:prstGeom prst="rect">
            <a:avLst/>
          </a:prstGeom>
          <a:noFill/>
          <a:ln>
            <a:noFill/>
          </a:ln>
        </p:spPr>
      </p:pic>
      <p:sp>
        <p:nvSpPr>
          <p:cNvPr id="157" name="Google Shape;157;p14"/>
          <p:cNvSpPr txBox="1"/>
          <p:nvPr/>
        </p:nvSpPr>
        <p:spPr>
          <a:xfrm>
            <a:off x="752488" y="352425"/>
            <a:ext cx="17289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WEBSITE</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www.exampleweb.com</a:t>
            </a:r>
            <a:endParaRPr sz="1100">
              <a:solidFill>
                <a:srgbClr val="3A4349"/>
              </a:solidFill>
              <a:latin typeface="Open Sans"/>
              <a:ea typeface="Open Sans"/>
              <a:cs typeface="Open Sans"/>
              <a:sym typeface="Open Sans"/>
            </a:endParaRPr>
          </a:p>
        </p:txBody>
      </p:sp>
      <p:sp>
        <p:nvSpPr>
          <p:cNvPr id="158" name="Google Shape;158;p14"/>
          <p:cNvSpPr txBox="1"/>
          <p:nvPr/>
        </p:nvSpPr>
        <p:spPr>
          <a:xfrm>
            <a:off x="3405213" y="352425"/>
            <a:ext cx="17289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PHONE</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+ 123 4567 8901</a:t>
            </a:r>
            <a:endParaRPr sz="1100">
              <a:solidFill>
                <a:srgbClr val="3A4349"/>
              </a:solidFill>
              <a:latin typeface="Open Sans"/>
              <a:ea typeface="Open Sans"/>
              <a:cs typeface="Open Sans"/>
              <a:sym typeface="Open Sans"/>
            </a:endParaRPr>
          </a:p>
        </p:txBody>
      </p:sp>
      <p:sp>
        <p:nvSpPr>
          <p:cNvPr id="159" name="Google Shape;159;p14"/>
          <p:cNvSpPr txBox="1"/>
          <p:nvPr/>
        </p:nvSpPr>
        <p:spPr>
          <a:xfrm>
            <a:off x="5831100" y="352425"/>
            <a:ext cx="14175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EMAIL</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example@email.com</a:t>
            </a:r>
            <a:endParaRPr sz="1100">
              <a:solidFill>
                <a:srgbClr val="3A4349"/>
              </a:solidFill>
              <a:latin typeface="Open Sans"/>
              <a:ea typeface="Open Sans"/>
              <a:cs typeface="Open Sans"/>
              <a:sym typeface="Open Sans"/>
            </a:endParaRPr>
          </a:p>
        </p:txBody>
      </p:sp>
      <p:pic>
        <p:nvPicPr>
          <p:cNvPr id="160" name="Google Shape;160;p14"/>
          <p:cNvPicPr preferRelativeResize="0"/>
          <p:nvPr/>
        </p:nvPicPr>
        <p:blipFill rotWithShape="1">
          <a:blip r:embed="rId6">
            <a:alphaModFix/>
          </a:blip>
          <a:srcRect b="19891" l="0" r="0" t="13716"/>
          <a:stretch/>
        </p:blipFill>
        <p:spPr>
          <a:xfrm>
            <a:off x="-4750" y="833450"/>
            <a:ext cx="2290750" cy="2281224"/>
          </a:xfrm>
          <a:prstGeom prst="rect">
            <a:avLst/>
          </a:prstGeom>
          <a:noFill/>
          <a:ln>
            <a:noFill/>
          </a:ln>
        </p:spPr>
      </p:pic>
      <p:sp>
        <p:nvSpPr>
          <p:cNvPr id="161" name="Google Shape;161;p14"/>
          <p:cNvSpPr/>
          <p:nvPr/>
        </p:nvSpPr>
        <p:spPr>
          <a:xfrm>
            <a:off x="2286000" y="833450"/>
            <a:ext cx="5274000" cy="2281200"/>
          </a:xfrm>
          <a:prstGeom prst="rect">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4"/>
          <p:cNvSpPr txBox="1"/>
          <p:nvPr/>
        </p:nvSpPr>
        <p:spPr>
          <a:xfrm>
            <a:off x="2446500" y="904875"/>
            <a:ext cx="2743200" cy="892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900">
                <a:solidFill>
                  <a:schemeClr val="lt1"/>
                </a:solidFill>
                <a:latin typeface="Roboto"/>
                <a:ea typeface="Roboto"/>
                <a:cs typeface="Roboto"/>
                <a:sym typeface="Roboto"/>
              </a:rPr>
              <a:t>STONE</a:t>
            </a:r>
            <a:r>
              <a:rPr b="1" lang="ru" sz="2900">
                <a:latin typeface="Roboto"/>
                <a:ea typeface="Roboto"/>
                <a:cs typeface="Roboto"/>
                <a:sym typeface="Roboto"/>
              </a:rPr>
              <a:t> </a:t>
            </a:r>
            <a:endParaRPr b="1" sz="2900">
              <a:latin typeface="Roboto"/>
              <a:ea typeface="Roboto"/>
              <a:cs typeface="Roboto"/>
              <a:sym typeface="Roboto"/>
            </a:endParaRPr>
          </a:p>
          <a:p>
            <a:pPr indent="0" lvl="0" marL="0" rtl="0" algn="l">
              <a:spcBef>
                <a:spcPts val="0"/>
              </a:spcBef>
              <a:spcAft>
                <a:spcPts val="0"/>
              </a:spcAft>
              <a:buNone/>
            </a:pPr>
            <a:r>
              <a:rPr b="1" lang="ru" sz="2900">
                <a:solidFill>
                  <a:srgbClr val="3A4349"/>
                </a:solidFill>
                <a:latin typeface="Roboto"/>
                <a:ea typeface="Roboto"/>
                <a:cs typeface="Roboto"/>
                <a:sym typeface="Roboto"/>
              </a:rPr>
              <a:t>WEIMANN</a:t>
            </a:r>
            <a:endParaRPr b="1" sz="2900">
              <a:solidFill>
                <a:srgbClr val="3A4349"/>
              </a:solidFill>
              <a:latin typeface="Roboto"/>
              <a:ea typeface="Roboto"/>
              <a:cs typeface="Roboto"/>
              <a:sym typeface="Roboto"/>
            </a:endParaRPr>
          </a:p>
        </p:txBody>
      </p:sp>
      <p:sp>
        <p:nvSpPr>
          <p:cNvPr id="163" name="Google Shape;163;p14"/>
          <p:cNvSpPr txBox="1"/>
          <p:nvPr/>
        </p:nvSpPr>
        <p:spPr>
          <a:xfrm>
            <a:off x="2446500" y="1794888"/>
            <a:ext cx="33003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500">
                <a:solidFill>
                  <a:srgbClr val="3A4349"/>
                </a:solidFill>
                <a:latin typeface="Roboto"/>
                <a:ea typeface="Roboto"/>
                <a:cs typeface="Roboto"/>
                <a:sym typeface="Roboto"/>
              </a:rPr>
              <a:t>Commercial Building Architect</a:t>
            </a:r>
            <a:endParaRPr sz="1500">
              <a:solidFill>
                <a:srgbClr val="3A4349"/>
              </a:solidFill>
              <a:latin typeface="Roboto"/>
              <a:ea typeface="Roboto"/>
              <a:cs typeface="Roboto"/>
              <a:sym typeface="Roboto"/>
            </a:endParaRPr>
          </a:p>
        </p:txBody>
      </p:sp>
      <p:sp>
        <p:nvSpPr>
          <p:cNvPr id="164" name="Google Shape;164;p14"/>
          <p:cNvSpPr txBox="1"/>
          <p:nvPr/>
        </p:nvSpPr>
        <p:spPr>
          <a:xfrm>
            <a:off x="2446500" y="2171138"/>
            <a:ext cx="47535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solidFill>
                  <a:srgbClr val="3A4349"/>
                </a:solidFill>
                <a:latin typeface="Roboto"/>
                <a:ea typeface="Roboto"/>
                <a:cs typeface="Roboto"/>
                <a:sym typeface="Roboto"/>
              </a:rPr>
              <a:t>Nam sit amet elit urna. Fusce vehicula mollis auctor. Maecenas efficitur ultrices nulla, ut sollicitudin risus accumsan sed. Mauris ut justo sem. Aliquam erat volutpat. Vestibulum nec velit nec libero aliquam efficitur. Ut eget mi eu mi commodo convallis.</a:t>
            </a:r>
            <a:endParaRPr sz="1100">
              <a:solidFill>
                <a:srgbClr val="3A4349"/>
              </a:solidFill>
              <a:latin typeface="Roboto"/>
              <a:ea typeface="Roboto"/>
              <a:cs typeface="Roboto"/>
              <a:sym typeface="Roboto"/>
            </a:endParaRPr>
          </a:p>
        </p:txBody>
      </p:sp>
      <p:sp>
        <p:nvSpPr>
          <p:cNvPr id="165" name="Google Shape;165;p14"/>
          <p:cNvSpPr txBox="1"/>
          <p:nvPr/>
        </p:nvSpPr>
        <p:spPr>
          <a:xfrm>
            <a:off x="360000" y="3290325"/>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SKILLS</a:t>
            </a:r>
            <a:endParaRPr b="1" sz="1500">
              <a:solidFill>
                <a:srgbClr val="3A4349"/>
              </a:solidFill>
              <a:latin typeface="Roboto"/>
              <a:ea typeface="Roboto"/>
              <a:cs typeface="Roboto"/>
              <a:sym typeface="Roboto"/>
            </a:endParaRPr>
          </a:p>
        </p:txBody>
      </p:sp>
      <p:cxnSp>
        <p:nvCxnSpPr>
          <p:cNvPr id="166" name="Google Shape;166;p14"/>
          <p:cNvCxnSpPr/>
          <p:nvPr/>
        </p:nvCxnSpPr>
        <p:spPr>
          <a:xfrm>
            <a:off x="2290775" y="3281375"/>
            <a:ext cx="0" cy="7058100"/>
          </a:xfrm>
          <a:prstGeom prst="straightConnector1">
            <a:avLst/>
          </a:prstGeom>
          <a:noFill/>
          <a:ln cap="flat" cmpd="sng" w="19050">
            <a:solidFill>
              <a:srgbClr val="9CA7AE"/>
            </a:solidFill>
            <a:prstDash val="solid"/>
            <a:round/>
            <a:headEnd len="med" w="med" type="none"/>
            <a:tailEnd len="med" w="med" type="none"/>
          </a:ln>
        </p:spPr>
      </p:cxnSp>
      <p:sp>
        <p:nvSpPr>
          <p:cNvPr id="167" name="Google Shape;167;p14"/>
          <p:cNvSpPr txBox="1"/>
          <p:nvPr/>
        </p:nvSpPr>
        <p:spPr>
          <a:xfrm>
            <a:off x="2443575" y="3290325"/>
            <a:ext cx="26157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EDUCATION BACKGROUND</a:t>
            </a:r>
            <a:endParaRPr b="1" sz="1500">
              <a:solidFill>
                <a:srgbClr val="3A4349"/>
              </a:solidFill>
              <a:latin typeface="Roboto"/>
              <a:ea typeface="Roboto"/>
              <a:cs typeface="Roboto"/>
              <a:sym typeface="Roboto"/>
            </a:endParaRPr>
          </a:p>
        </p:txBody>
      </p:sp>
      <p:grpSp>
        <p:nvGrpSpPr>
          <p:cNvPr id="168" name="Google Shape;168;p14"/>
          <p:cNvGrpSpPr/>
          <p:nvPr/>
        </p:nvGrpSpPr>
        <p:grpSpPr>
          <a:xfrm>
            <a:off x="360000" y="3573719"/>
            <a:ext cx="1730750" cy="257650"/>
            <a:chOff x="360000" y="3576100"/>
            <a:chExt cx="1730750" cy="257650"/>
          </a:xfrm>
        </p:grpSpPr>
        <p:sp>
          <p:nvSpPr>
            <p:cNvPr id="169" name="Google Shape;169;p14"/>
            <p:cNvSpPr txBox="1"/>
            <p:nvPr/>
          </p:nvSpPr>
          <p:spPr>
            <a:xfrm>
              <a:off x="360000" y="3576100"/>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CAD</a:t>
              </a:r>
              <a:endParaRPr sz="1100">
                <a:solidFill>
                  <a:srgbClr val="3A4349"/>
                </a:solidFill>
                <a:latin typeface="Open Sans"/>
                <a:ea typeface="Open Sans"/>
                <a:cs typeface="Open Sans"/>
                <a:sym typeface="Open Sans"/>
              </a:endParaRPr>
            </a:p>
          </p:txBody>
        </p:sp>
        <p:sp>
          <p:nvSpPr>
            <p:cNvPr id="170" name="Google Shape;170;p14"/>
            <p:cNvSpPr/>
            <p:nvPr/>
          </p:nvSpPr>
          <p:spPr>
            <a:xfrm>
              <a:off x="361850" y="3767150"/>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71" name="Google Shape;171;p14"/>
            <p:cNvSpPr/>
            <p:nvPr/>
          </p:nvSpPr>
          <p:spPr>
            <a:xfrm>
              <a:off x="361850" y="3767150"/>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72" name="Google Shape;172;p14"/>
          <p:cNvGrpSpPr/>
          <p:nvPr/>
        </p:nvGrpSpPr>
        <p:grpSpPr>
          <a:xfrm>
            <a:off x="360000" y="3939955"/>
            <a:ext cx="1730750" cy="257650"/>
            <a:chOff x="360000" y="3940431"/>
            <a:chExt cx="1730750" cy="257650"/>
          </a:xfrm>
        </p:grpSpPr>
        <p:sp>
          <p:nvSpPr>
            <p:cNvPr id="173" name="Google Shape;173;p14"/>
            <p:cNvSpPr txBox="1"/>
            <p:nvPr/>
          </p:nvSpPr>
          <p:spPr>
            <a:xfrm>
              <a:off x="360000" y="39404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Organization</a:t>
              </a:r>
              <a:endParaRPr sz="1100">
                <a:solidFill>
                  <a:srgbClr val="3A4349"/>
                </a:solidFill>
                <a:latin typeface="Open Sans"/>
                <a:ea typeface="Open Sans"/>
                <a:cs typeface="Open Sans"/>
                <a:sym typeface="Open Sans"/>
              </a:endParaRPr>
            </a:p>
          </p:txBody>
        </p:sp>
        <p:sp>
          <p:nvSpPr>
            <p:cNvPr id="174" name="Google Shape;174;p14"/>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75" name="Google Shape;175;p14"/>
            <p:cNvSpPr/>
            <p:nvPr/>
          </p:nvSpPr>
          <p:spPr>
            <a:xfrm>
              <a:off x="361850" y="4131470"/>
              <a:ext cx="1552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76" name="Google Shape;176;p14"/>
          <p:cNvGrpSpPr/>
          <p:nvPr/>
        </p:nvGrpSpPr>
        <p:grpSpPr>
          <a:xfrm>
            <a:off x="360000" y="4306191"/>
            <a:ext cx="1730750" cy="257653"/>
            <a:chOff x="360000" y="4309531"/>
            <a:chExt cx="1730750" cy="257653"/>
          </a:xfrm>
        </p:grpSpPr>
        <p:sp>
          <p:nvSpPr>
            <p:cNvPr id="177" name="Google Shape;177;p14"/>
            <p:cNvSpPr txBox="1"/>
            <p:nvPr/>
          </p:nvSpPr>
          <p:spPr>
            <a:xfrm>
              <a:off x="360000" y="43095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Visualization Skills</a:t>
              </a:r>
              <a:endParaRPr sz="1100">
                <a:solidFill>
                  <a:srgbClr val="3A4349"/>
                </a:solidFill>
                <a:latin typeface="Open Sans"/>
                <a:ea typeface="Open Sans"/>
                <a:cs typeface="Open Sans"/>
                <a:sym typeface="Open Sans"/>
              </a:endParaRPr>
            </a:p>
          </p:txBody>
        </p:sp>
        <p:sp>
          <p:nvSpPr>
            <p:cNvPr id="178" name="Google Shape;178;p14"/>
            <p:cNvSpPr/>
            <p:nvPr/>
          </p:nvSpPr>
          <p:spPr>
            <a:xfrm>
              <a:off x="361850" y="45005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79" name="Google Shape;179;p14"/>
            <p:cNvSpPr/>
            <p:nvPr/>
          </p:nvSpPr>
          <p:spPr>
            <a:xfrm>
              <a:off x="361850" y="4500584"/>
              <a:ext cx="1459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80" name="Google Shape;180;p14"/>
          <p:cNvGrpSpPr/>
          <p:nvPr/>
        </p:nvGrpSpPr>
        <p:grpSpPr>
          <a:xfrm>
            <a:off x="360000" y="4672428"/>
            <a:ext cx="1730750" cy="257650"/>
            <a:chOff x="360000" y="4678631"/>
            <a:chExt cx="1730750" cy="257650"/>
          </a:xfrm>
        </p:grpSpPr>
        <p:sp>
          <p:nvSpPr>
            <p:cNvPr id="181" name="Google Shape;181;p14"/>
            <p:cNvSpPr txBox="1"/>
            <p:nvPr/>
          </p:nvSpPr>
          <p:spPr>
            <a:xfrm>
              <a:off x="360000" y="46786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Technical Writing</a:t>
              </a:r>
              <a:endParaRPr sz="1100">
                <a:solidFill>
                  <a:srgbClr val="3A4349"/>
                </a:solidFill>
                <a:latin typeface="Open Sans"/>
                <a:ea typeface="Open Sans"/>
                <a:cs typeface="Open Sans"/>
                <a:sym typeface="Open Sans"/>
              </a:endParaRPr>
            </a:p>
          </p:txBody>
        </p:sp>
        <p:sp>
          <p:nvSpPr>
            <p:cNvPr id="182" name="Google Shape;182;p14"/>
            <p:cNvSpPr/>
            <p:nvPr/>
          </p:nvSpPr>
          <p:spPr>
            <a:xfrm>
              <a:off x="361850" y="48696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83" name="Google Shape;183;p14"/>
            <p:cNvSpPr/>
            <p:nvPr/>
          </p:nvSpPr>
          <p:spPr>
            <a:xfrm>
              <a:off x="361850" y="4869673"/>
              <a:ext cx="1552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84" name="Google Shape;184;p14"/>
          <p:cNvGrpSpPr/>
          <p:nvPr/>
        </p:nvGrpSpPr>
        <p:grpSpPr>
          <a:xfrm>
            <a:off x="360000" y="5038664"/>
            <a:ext cx="1730750" cy="257655"/>
            <a:chOff x="360000" y="5042956"/>
            <a:chExt cx="1730750" cy="257655"/>
          </a:xfrm>
        </p:grpSpPr>
        <p:sp>
          <p:nvSpPr>
            <p:cNvPr id="185" name="Google Shape;185;p14"/>
            <p:cNvSpPr txBox="1"/>
            <p:nvPr/>
          </p:nvSpPr>
          <p:spPr>
            <a:xfrm>
              <a:off x="360000" y="5042956"/>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Attention to Details</a:t>
              </a:r>
              <a:endParaRPr sz="1100">
                <a:solidFill>
                  <a:srgbClr val="3A4349"/>
                </a:solidFill>
                <a:latin typeface="Open Sans"/>
                <a:ea typeface="Open Sans"/>
                <a:cs typeface="Open Sans"/>
                <a:sym typeface="Open Sans"/>
              </a:endParaRPr>
            </a:p>
          </p:txBody>
        </p:sp>
        <p:sp>
          <p:nvSpPr>
            <p:cNvPr id="186" name="Google Shape;186;p14"/>
            <p:cNvSpPr/>
            <p:nvPr/>
          </p:nvSpPr>
          <p:spPr>
            <a:xfrm>
              <a:off x="361850" y="5234006"/>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87" name="Google Shape;187;p14"/>
            <p:cNvSpPr/>
            <p:nvPr/>
          </p:nvSpPr>
          <p:spPr>
            <a:xfrm>
              <a:off x="361850" y="5234011"/>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88" name="Google Shape;188;p14"/>
          <p:cNvGrpSpPr/>
          <p:nvPr/>
        </p:nvGrpSpPr>
        <p:grpSpPr>
          <a:xfrm>
            <a:off x="360000" y="5404900"/>
            <a:ext cx="1730750" cy="257650"/>
            <a:chOff x="360000" y="5407281"/>
            <a:chExt cx="1730750" cy="257650"/>
          </a:xfrm>
        </p:grpSpPr>
        <p:sp>
          <p:nvSpPr>
            <p:cNvPr id="189" name="Google Shape;189;p14"/>
            <p:cNvSpPr txBox="1"/>
            <p:nvPr/>
          </p:nvSpPr>
          <p:spPr>
            <a:xfrm>
              <a:off x="360000" y="540728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Creativity</a:t>
              </a:r>
              <a:endParaRPr sz="1100">
                <a:solidFill>
                  <a:srgbClr val="3A4349"/>
                </a:solidFill>
                <a:latin typeface="Open Sans"/>
                <a:ea typeface="Open Sans"/>
                <a:cs typeface="Open Sans"/>
                <a:sym typeface="Open Sans"/>
              </a:endParaRPr>
            </a:p>
          </p:txBody>
        </p:sp>
        <p:sp>
          <p:nvSpPr>
            <p:cNvPr id="190" name="Google Shape;190;p14"/>
            <p:cNvSpPr/>
            <p:nvPr/>
          </p:nvSpPr>
          <p:spPr>
            <a:xfrm>
              <a:off x="361850" y="559833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91" name="Google Shape;191;p14"/>
            <p:cNvSpPr/>
            <p:nvPr/>
          </p:nvSpPr>
          <p:spPr>
            <a:xfrm>
              <a:off x="361850" y="5598325"/>
              <a:ext cx="15051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192" name="Google Shape;192;p14"/>
          <p:cNvCxnSpPr/>
          <p:nvPr/>
        </p:nvCxnSpPr>
        <p:spPr>
          <a:xfrm>
            <a:off x="364325" y="5876925"/>
            <a:ext cx="1728900" cy="0"/>
          </a:xfrm>
          <a:prstGeom prst="straightConnector1">
            <a:avLst/>
          </a:prstGeom>
          <a:noFill/>
          <a:ln cap="flat" cmpd="sng" w="19050">
            <a:solidFill>
              <a:srgbClr val="3A4349"/>
            </a:solidFill>
            <a:prstDash val="dot"/>
            <a:round/>
            <a:headEnd len="med" w="med" type="none"/>
            <a:tailEnd len="med" w="med" type="none"/>
          </a:ln>
        </p:spPr>
      </p:cxnSp>
      <p:sp>
        <p:nvSpPr>
          <p:cNvPr id="193" name="Google Shape;193;p14"/>
          <p:cNvSpPr txBox="1"/>
          <p:nvPr/>
        </p:nvSpPr>
        <p:spPr>
          <a:xfrm>
            <a:off x="363400" y="7680163"/>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AWARDS</a:t>
            </a:r>
            <a:endParaRPr b="1" sz="1500">
              <a:solidFill>
                <a:srgbClr val="3A4349"/>
              </a:solidFill>
              <a:latin typeface="Roboto"/>
              <a:ea typeface="Roboto"/>
              <a:cs typeface="Roboto"/>
              <a:sym typeface="Roboto"/>
            </a:endParaRPr>
          </a:p>
        </p:txBody>
      </p:sp>
      <p:sp>
        <p:nvSpPr>
          <p:cNvPr id="194" name="Google Shape;194;p14"/>
          <p:cNvSpPr txBox="1"/>
          <p:nvPr/>
        </p:nvSpPr>
        <p:spPr>
          <a:xfrm>
            <a:off x="363400" y="7969956"/>
            <a:ext cx="1730700" cy="753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SemiBold"/>
                <a:ea typeface="Open Sans SemiBold"/>
                <a:cs typeface="Open Sans SemiBold"/>
                <a:sym typeface="Open Sans SemiBold"/>
              </a:rPr>
              <a:t>2015 Architect Design</a:t>
            </a:r>
            <a:endParaRPr sz="1100">
              <a:solidFill>
                <a:srgbClr val="3A4349"/>
              </a:solidFill>
              <a:latin typeface="Open Sans SemiBold"/>
              <a:ea typeface="Open Sans SemiBold"/>
              <a:cs typeface="Open Sans SemiBold"/>
              <a:sym typeface="Open Sans SemiBold"/>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Project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Aditional information</a:t>
            </a:r>
            <a:endParaRPr sz="1100">
              <a:solidFill>
                <a:srgbClr val="3A4349"/>
              </a:solidFill>
              <a:latin typeface="Open Sans"/>
              <a:ea typeface="Open Sans"/>
              <a:cs typeface="Open Sans"/>
              <a:sym typeface="Open Sans"/>
            </a:endParaRPr>
          </a:p>
          <a:p>
            <a:pPr indent="0" lvl="0" marL="0" rtl="0" algn="l">
              <a:spcBef>
                <a:spcPts val="0"/>
              </a:spcBef>
              <a:spcAft>
                <a:spcPts val="0"/>
              </a:spcAft>
              <a:buNone/>
            </a:pPr>
            <a:r>
              <a:t/>
            </a:r>
            <a:endParaRPr sz="1100">
              <a:solidFill>
                <a:srgbClr val="3A4349"/>
              </a:solidFill>
              <a:latin typeface="Roboto"/>
              <a:ea typeface="Roboto"/>
              <a:cs typeface="Roboto"/>
              <a:sym typeface="Roboto"/>
            </a:endParaRPr>
          </a:p>
        </p:txBody>
      </p:sp>
      <p:grpSp>
        <p:nvGrpSpPr>
          <p:cNvPr id="195" name="Google Shape;195;p14"/>
          <p:cNvGrpSpPr/>
          <p:nvPr/>
        </p:nvGrpSpPr>
        <p:grpSpPr>
          <a:xfrm>
            <a:off x="360000" y="6667156"/>
            <a:ext cx="1730750" cy="257649"/>
            <a:chOff x="360000" y="3940433"/>
            <a:chExt cx="1730750" cy="257649"/>
          </a:xfrm>
        </p:grpSpPr>
        <p:sp>
          <p:nvSpPr>
            <p:cNvPr id="196" name="Google Shape;196;p14"/>
            <p:cNvSpPr txBox="1"/>
            <p:nvPr/>
          </p:nvSpPr>
          <p:spPr>
            <a:xfrm>
              <a:off x="360000" y="3940433"/>
              <a:ext cx="1730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Chinese - Advanced level</a:t>
              </a:r>
              <a:endParaRPr sz="1100">
                <a:solidFill>
                  <a:srgbClr val="3A4349"/>
                </a:solidFill>
                <a:latin typeface="Open Sans"/>
                <a:ea typeface="Open Sans"/>
                <a:cs typeface="Open Sans"/>
                <a:sym typeface="Open Sans"/>
              </a:endParaRPr>
            </a:p>
          </p:txBody>
        </p:sp>
        <p:sp>
          <p:nvSpPr>
            <p:cNvPr id="197" name="Google Shape;197;p14"/>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198" name="Google Shape;198;p14"/>
            <p:cNvSpPr/>
            <p:nvPr/>
          </p:nvSpPr>
          <p:spPr>
            <a:xfrm>
              <a:off x="361850" y="4131481"/>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199" name="Google Shape;199;p14"/>
          <p:cNvGrpSpPr/>
          <p:nvPr/>
        </p:nvGrpSpPr>
        <p:grpSpPr>
          <a:xfrm>
            <a:off x="360000" y="7033381"/>
            <a:ext cx="1730750" cy="257660"/>
            <a:chOff x="360000" y="4309521"/>
            <a:chExt cx="1730750" cy="257660"/>
          </a:xfrm>
        </p:grpSpPr>
        <p:sp>
          <p:nvSpPr>
            <p:cNvPr id="200" name="Google Shape;200;p14"/>
            <p:cNvSpPr txBox="1"/>
            <p:nvPr/>
          </p:nvSpPr>
          <p:spPr>
            <a:xfrm>
              <a:off x="360000" y="4309521"/>
              <a:ext cx="17289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German - Advanced level</a:t>
              </a:r>
              <a:endParaRPr sz="1100">
                <a:solidFill>
                  <a:srgbClr val="3A4349"/>
                </a:solidFill>
                <a:latin typeface="Open Sans"/>
                <a:ea typeface="Open Sans"/>
                <a:cs typeface="Open Sans"/>
                <a:sym typeface="Open Sans"/>
              </a:endParaRPr>
            </a:p>
          </p:txBody>
        </p:sp>
        <p:sp>
          <p:nvSpPr>
            <p:cNvPr id="201" name="Google Shape;201;p14"/>
            <p:cNvSpPr/>
            <p:nvPr/>
          </p:nvSpPr>
          <p:spPr>
            <a:xfrm>
              <a:off x="361850" y="45005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02" name="Google Shape;202;p14"/>
            <p:cNvSpPr/>
            <p:nvPr/>
          </p:nvSpPr>
          <p:spPr>
            <a:xfrm>
              <a:off x="361850" y="4500571"/>
              <a:ext cx="12075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203" name="Google Shape;203;p14"/>
          <p:cNvCxnSpPr/>
          <p:nvPr/>
        </p:nvCxnSpPr>
        <p:spPr>
          <a:xfrm>
            <a:off x="364325" y="7507044"/>
            <a:ext cx="1728900" cy="0"/>
          </a:xfrm>
          <a:prstGeom prst="straightConnector1">
            <a:avLst/>
          </a:prstGeom>
          <a:noFill/>
          <a:ln cap="flat" cmpd="sng" w="19050">
            <a:solidFill>
              <a:srgbClr val="3A4349"/>
            </a:solidFill>
            <a:prstDash val="dot"/>
            <a:round/>
            <a:headEnd len="med" w="med" type="none"/>
            <a:tailEnd len="med" w="med" type="none"/>
          </a:ln>
        </p:spPr>
      </p:cxnSp>
      <p:grpSp>
        <p:nvGrpSpPr>
          <p:cNvPr id="204" name="Google Shape;204;p14"/>
          <p:cNvGrpSpPr/>
          <p:nvPr/>
        </p:nvGrpSpPr>
        <p:grpSpPr>
          <a:xfrm>
            <a:off x="360000" y="6321862"/>
            <a:ext cx="1730750" cy="257649"/>
            <a:chOff x="360000" y="3940433"/>
            <a:chExt cx="1730750" cy="257649"/>
          </a:xfrm>
        </p:grpSpPr>
        <p:sp>
          <p:nvSpPr>
            <p:cNvPr id="205" name="Google Shape;205;p14"/>
            <p:cNvSpPr txBox="1"/>
            <p:nvPr/>
          </p:nvSpPr>
          <p:spPr>
            <a:xfrm>
              <a:off x="360000" y="3940433"/>
              <a:ext cx="1730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English - Mother language</a:t>
              </a:r>
              <a:endParaRPr sz="1100">
                <a:solidFill>
                  <a:srgbClr val="3A4349"/>
                </a:solidFill>
                <a:latin typeface="Open Sans"/>
                <a:ea typeface="Open Sans"/>
                <a:cs typeface="Open Sans"/>
                <a:sym typeface="Open Sans"/>
              </a:endParaRPr>
            </a:p>
          </p:txBody>
        </p:sp>
        <p:sp>
          <p:nvSpPr>
            <p:cNvPr id="206" name="Google Shape;206;p14"/>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07" name="Google Shape;207;p14"/>
            <p:cNvSpPr/>
            <p:nvPr/>
          </p:nvSpPr>
          <p:spPr>
            <a:xfrm>
              <a:off x="361850" y="4131476"/>
              <a:ext cx="1497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208" name="Google Shape;208;p14"/>
          <p:cNvCxnSpPr/>
          <p:nvPr/>
        </p:nvCxnSpPr>
        <p:spPr>
          <a:xfrm>
            <a:off x="364325" y="8705131"/>
            <a:ext cx="1728900" cy="0"/>
          </a:xfrm>
          <a:prstGeom prst="straightConnector1">
            <a:avLst/>
          </a:prstGeom>
          <a:noFill/>
          <a:ln cap="flat" cmpd="sng" w="19050">
            <a:solidFill>
              <a:srgbClr val="3A4349"/>
            </a:solidFill>
            <a:prstDash val="dot"/>
            <a:round/>
            <a:headEnd len="med" w="med" type="none"/>
            <a:tailEnd len="med" w="med" type="none"/>
          </a:ln>
        </p:spPr>
      </p:cxnSp>
      <p:sp>
        <p:nvSpPr>
          <p:cNvPr id="209" name="Google Shape;209;p14"/>
          <p:cNvSpPr txBox="1"/>
          <p:nvPr/>
        </p:nvSpPr>
        <p:spPr>
          <a:xfrm>
            <a:off x="363400" y="8887444"/>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HOBBIES</a:t>
            </a:r>
            <a:endParaRPr b="1" sz="1500">
              <a:solidFill>
                <a:srgbClr val="3A4349"/>
              </a:solidFill>
              <a:latin typeface="Roboto"/>
              <a:ea typeface="Roboto"/>
              <a:cs typeface="Roboto"/>
              <a:sym typeface="Roboto"/>
            </a:endParaRPr>
          </a:p>
        </p:txBody>
      </p:sp>
      <p:sp>
        <p:nvSpPr>
          <p:cNvPr id="210" name="Google Shape;210;p14"/>
          <p:cNvSpPr txBox="1"/>
          <p:nvPr/>
        </p:nvSpPr>
        <p:spPr>
          <a:xfrm>
            <a:off x="363400" y="6042238"/>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LANGUAGES</a:t>
            </a:r>
            <a:endParaRPr b="1" sz="1500">
              <a:solidFill>
                <a:srgbClr val="3A4349"/>
              </a:solidFill>
              <a:latin typeface="Roboto"/>
              <a:ea typeface="Roboto"/>
              <a:cs typeface="Roboto"/>
              <a:sym typeface="Roboto"/>
            </a:endParaRPr>
          </a:p>
        </p:txBody>
      </p:sp>
      <p:grpSp>
        <p:nvGrpSpPr>
          <p:cNvPr id="211" name="Google Shape;211;p14"/>
          <p:cNvGrpSpPr/>
          <p:nvPr/>
        </p:nvGrpSpPr>
        <p:grpSpPr>
          <a:xfrm>
            <a:off x="360100" y="9206531"/>
            <a:ext cx="1473472" cy="231000"/>
            <a:chOff x="-1685925" y="9179700"/>
            <a:chExt cx="1519200" cy="231000"/>
          </a:xfrm>
        </p:grpSpPr>
        <p:sp>
          <p:nvSpPr>
            <p:cNvPr id="212" name="Google Shape;212;p14"/>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4"/>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Furniture Renovation</a:t>
              </a:r>
              <a:endParaRPr sz="1000">
                <a:solidFill>
                  <a:srgbClr val="3A4349"/>
                </a:solidFill>
                <a:latin typeface="Open Sans"/>
                <a:ea typeface="Open Sans"/>
                <a:cs typeface="Open Sans"/>
                <a:sym typeface="Open Sans"/>
              </a:endParaRPr>
            </a:p>
          </p:txBody>
        </p:sp>
      </p:grpSp>
      <p:grpSp>
        <p:nvGrpSpPr>
          <p:cNvPr id="214" name="Google Shape;214;p14"/>
          <p:cNvGrpSpPr/>
          <p:nvPr/>
        </p:nvGrpSpPr>
        <p:grpSpPr>
          <a:xfrm>
            <a:off x="364247" y="9501800"/>
            <a:ext cx="802593" cy="231000"/>
            <a:chOff x="-1685925" y="9179700"/>
            <a:chExt cx="1519200" cy="231000"/>
          </a:xfrm>
        </p:grpSpPr>
        <p:sp>
          <p:nvSpPr>
            <p:cNvPr id="215" name="Google Shape;215;p14"/>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4"/>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Football</a:t>
              </a:r>
              <a:endParaRPr sz="1000">
                <a:solidFill>
                  <a:srgbClr val="3A4349"/>
                </a:solidFill>
                <a:latin typeface="Open Sans"/>
                <a:ea typeface="Open Sans"/>
                <a:cs typeface="Open Sans"/>
                <a:sym typeface="Open Sans"/>
              </a:endParaRPr>
            </a:p>
          </p:txBody>
        </p:sp>
      </p:grpSp>
      <p:grpSp>
        <p:nvGrpSpPr>
          <p:cNvPr id="217" name="Google Shape;217;p14"/>
          <p:cNvGrpSpPr/>
          <p:nvPr/>
        </p:nvGrpSpPr>
        <p:grpSpPr>
          <a:xfrm>
            <a:off x="1235748" y="9501800"/>
            <a:ext cx="802593" cy="231000"/>
            <a:chOff x="-1685925" y="9179700"/>
            <a:chExt cx="1519200" cy="231000"/>
          </a:xfrm>
        </p:grpSpPr>
        <p:sp>
          <p:nvSpPr>
            <p:cNvPr id="218" name="Google Shape;218;p14"/>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4"/>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Billiards</a:t>
              </a:r>
              <a:endParaRPr sz="1000">
                <a:solidFill>
                  <a:srgbClr val="3A4349"/>
                </a:solidFill>
                <a:latin typeface="Open Sans"/>
                <a:ea typeface="Open Sans"/>
                <a:cs typeface="Open Sans"/>
                <a:sym typeface="Open Sans"/>
              </a:endParaRPr>
            </a:p>
          </p:txBody>
        </p:sp>
      </p:grpSp>
      <p:grpSp>
        <p:nvGrpSpPr>
          <p:cNvPr id="220" name="Google Shape;220;p14"/>
          <p:cNvGrpSpPr/>
          <p:nvPr/>
        </p:nvGrpSpPr>
        <p:grpSpPr>
          <a:xfrm>
            <a:off x="364335" y="9797081"/>
            <a:ext cx="716759" cy="231000"/>
            <a:chOff x="-1685925" y="9179700"/>
            <a:chExt cx="1519200" cy="231000"/>
          </a:xfrm>
        </p:grpSpPr>
        <p:sp>
          <p:nvSpPr>
            <p:cNvPr id="221" name="Google Shape;221;p14"/>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4"/>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Travel</a:t>
              </a:r>
              <a:endParaRPr sz="1000">
                <a:solidFill>
                  <a:srgbClr val="3A4349"/>
                </a:solidFill>
                <a:latin typeface="Open Sans"/>
                <a:ea typeface="Open Sans"/>
                <a:cs typeface="Open Sans"/>
                <a:sym typeface="Open Sans"/>
              </a:endParaRPr>
            </a:p>
          </p:txBody>
        </p:sp>
      </p:grpSp>
      <p:grpSp>
        <p:nvGrpSpPr>
          <p:cNvPr id="223" name="Google Shape;223;p14"/>
          <p:cNvGrpSpPr/>
          <p:nvPr/>
        </p:nvGrpSpPr>
        <p:grpSpPr>
          <a:xfrm>
            <a:off x="1135860" y="9797081"/>
            <a:ext cx="716759" cy="231000"/>
            <a:chOff x="-1685925" y="9179700"/>
            <a:chExt cx="1519200" cy="231000"/>
          </a:xfrm>
        </p:grpSpPr>
        <p:sp>
          <p:nvSpPr>
            <p:cNvPr id="224" name="Google Shape;224;p14"/>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4"/>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Animals</a:t>
              </a:r>
              <a:endParaRPr sz="1000">
                <a:solidFill>
                  <a:srgbClr val="3A4349"/>
                </a:solidFill>
                <a:latin typeface="Open Sans"/>
                <a:ea typeface="Open Sans"/>
                <a:cs typeface="Open Sans"/>
                <a:sym typeface="Open Sans"/>
              </a:endParaRPr>
            </a:p>
          </p:txBody>
        </p:sp>
      </p:grpSp>
      <p:grpSp>
        <p:nvGrpSpPr>
          <p:cNvPr id="226" name="Google Shape;226;p14"/>
          <p:cNvGrpSpPr/>
          <p:nvPr/>
        </p:nvGrpSpPr>
        <p:grpSpPr>
          <a:xfrm>
            <a:off x="364337" y="10092356"/>
            <a:ext cx="973959" cy="231000"/>
            <a:chOff x="-1685925" y="9179700"/>
            <a:chExt cx="1519200" cy="231000"/>
          </a:xfrm>
        </p:grpSpPr>
        <p:sp>
          <p:nvSpPr>
            <p:cNvPr id="227" name="Google Shape;227;p14"/>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4"/>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Photography</a:t>
              </a:r>
              <a:endParaRPr sz="1000">
                <a:solidFill>
                  <a:srgbClr val="3A4349"/>
                </a:solidFill>
                <a:latin typeface="Open Sans"/>
                <a:ea typeface="Open Sans"/>
                <a:cs typeface="Open Sans"/>
                <a:sym typeface="Open Sans"/>
              </a:endParaRPr>
            </a:p>
          </p:txBody>
        </p:sp>
      </p:grpSp>
      <p:sp>
        <p:nvSpPr>
          <p:cNvPr id="229" name="Google Shape;229;p14"/>
          <p:cNvSpPr txBox="1"/>
          <p:nvPr/>
        </p:nvSpPr>
        <p:spPr>
          <a:xfrm>
            <a:off x="2443575" y="3647525"/>
            <a:ext cx="7473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TO:</a:t>
            </a:r>
            <a:endParaRPr b="1" sz="1500">
              <a:solidFill>
                <a:srgbClr val="3A4349"/>
              </a:solidFill>
              <a:latin typeface="Roboto"/>
              <a:ea typeface="Roboto"/>
              <a:cs typeface="Roboto"/>
              <a:sym typeface="Roboto"/>
            </a:endParaRPr>
          </a:p>
        </p:txBody>
      </p:sp>
      <p:sp>
        <p:nvSpPr>
          <p:cNvPr id="230" name="Google Shape;230;p14"/>
          <p:cNvSpPr txBox="1"/>
          <p:nvPr/>
        </p:nvSpPr>
        <p:spPr>
          <a:xfrm>
            <a:off x="2446500" y="4023775"/>
            <a:ext cx="1728900" cy="363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Elisa O'Reilly</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General Manager</a:t>
            </a:r>
            <a:endParaRPr sz="1100">
              <a:solidFill>
                <a:srgbClr val="3A4349"/>
              </a:solidFill>
              <a:latin typeface="Open Sans"/>
              <a:ea typeface="Open Sans"/>
              <a:cs typeface="Open Sans"/>
              <a:sym typeface="Open Sans"/>
            </a:endParaRPr>
          </a:p>
        </p:txBody>
      </p:sp>
      <p:sp>
        <p:nvSpPr>
          <p:cNvPr id="231" name="Google Shape;231;p14"/>
          <p:cNvSpPr txBox="1"/>
          <p:nvPr/>
        </p:nvSpPr>
        <p:spPr>
          <a:xfrm>
            <a:off x="2446500" y="4542763"/>
            <a:ext cx="1728900" cy="363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The company inc.</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Street, City, State, zip</a:t>
            </a:r>
            <a:endParaRPr sz="1100">
              <a:solidFill>
                <a:srgbClr val="3A4349"/>
              </a:solidFill>
              <a:latin typeface="Open Sans"/>
              <a:ea typeface="Open Sans"/>
              <a:cs typeface="Open Sans"/>
              <a:sym typeface="Open Sans"/>
            </a:endParaRPr>
          </a:p>
        </p:txBody>
      </p:sp>
      <p:sp>
        <p:nvSpPr>
          <p:cNvPr id="232" name="Google Shape;232;p14"/>
          <p:cNvSpPr txBox="1"/>
          <p:nvPr/>
        </p:nvSpPr>
        <p:spPr>
          <a:xfrm>
            <a:off x="2446500" y="5054413"/>
            <a:ext cx="1728900" cy="363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From:</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Stone Weimann</a:t>
            </a:r>
            <a:endParaRPr sz="1100">
              <a:solidFill>
                <a:srgbClr val="3A4349"/>
              </a:solidFill>
              <a:latin typeface="Open Sans"/>
              <a:ea typeface="Open Sans"/>
              <a:cs typeface="Open Sans"/>
              <a:sym typeface="Open Sans"/>
            </a:endParaRPr>
          </a:p>
        </p:txBody>
      </p:sp>
      <p:sp>
        <p:nvSpPr>
          <p:cNvPr id="233" name="Google Shape;233;p14"/>
          <p:cNvSpPr txBox="1"/>
          <p:nvPr/>
        </p:nvSpPr>
        <p:spPr>
          <a:xfrm>
            <a:off x="2446500" y="5576813"/>
            <a:ext cx="17289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Dear  Elisa O'Reilly</a:t>
            </a:r>
            <a:endParaRPr sz="1100">
              <a:solidFill>
                <a:srgbClr val="3A4349"/>
              </a:solidFill>
              <a:latin typeface="Open Sans"/>
              <a:ea typeface="Open Sans"/>
              <a:cs typeface="Open Sans"/>
              <a:sym typeface="Open Sans"/>
            </a:endParaRPr>
          </a:p>
        </p:txBody>
      </p:sp>
      <p:sp>
        <p:nvSpPr>
          <p:cNvPr id="234" name="Google Shape;234;p14"/>
          <p:cNvSpPr txBox="1"/>
          <p:nvPr/>
        </p:nvSpPr>
        <p:spPr>
          <a:xfrm>
            <a:off x="2446500" y="5918100"/>
            <a:ext cx="4753500" cy="2700600"/>
          </a:xfrm>
          <a:prstGeom prst="rect">
            <a:avLst/>
          </a:prstGeom>
          <a:noFill/>
          <a:ln>
            <a:noFill/>
          </a:ln>
        </p:spPr>
        <p:txBody>
          <a:bodyPr anchorCtr="0" anchor="t" bIns="0" lIns="0" spcFirstLastPara="1" rIns="0" wrap="square" tIns="0">
            <a:spAutoFit/>
          </a:bodyPr>
          <a:lstStyle/>
          <a:p>
            <a:pPr indent="0" lvl="0" marL="0" rtl="0" algn="just">
              <a:lnSpc>
                <a:spcPct val="115000"/>
              </a:lnSpc>
              <a:spcBef>
                <a:spcPts val="0"/>
              </a:spcBef>
              <a:spcAft>
                <a:spcPts val="0"/>
              </a:spcAft>
              <a:buNone/>
            </a:pPr>
            <a:r>
              <a:rPr lang="ru" sz="1100">
                <a:solidFill>
                  <a:srgbClr val="3A4349"/>
                </a:solidFill>
                <a:latin typeface="Open Sans"/>
                <a:ea typeface="Open Sans"/>
                <a:cs typeface="Open Sans"/>
                <a:sym typeface="Open Sans"/>
              </a:rPr>
              <a:t>Fusce luctus lacus id nisi mattis, nec varius dolor bibendum. Phasellus vestibulum justo mauris, at condimentum lectus consequat molestie. Etiam eget diam faucibus nunc pulvinar volutpat ut sed ligula. Nulla facilisi. Donec in ligula nunc.</a:t>
            </a:r>
            <a:endParaRPr sz="1100">
              <a:solidFill>
                <a:srgbClr val="3A4349"/>
              </a:solidFill>
              <a:latin typeface="Open Sans"/>
              <a:ea typeface="Open Sans"/>
              <a:cs typeface="Open Sans"/>
              <a:sym typeface="Open Sans"/>
            </a:endParaRPr>
          </a:p>
          <a:p>
            <a:pPr indent="0" lvl="0" marL="0" rtl="0" algn="just">
              <a:lnSpc>
                <a:spcPct val="115000"/>
              </a:lnSpc>
              <a:spcBef>
                <a:spcPts val="0"/>
              </a:spcBef>
              <a:spcAft>
                <a:spcPts val="0"/>
              </a:spcAft>
              <a:buNone/>
            </a:pPr>
            <a:r>
              <a:t/>
            </a:r>
            <a:endParaRPr sz="1100">
              <a:solidFill>
                <a:srgbClr val="3A4349"/>
              </a:solidFill>
              <a:latin typeface="Open Sans"/>
              <a:ea typeface="Open Sans"/>
              <a:cs typeface="Open Sans"/>
              <a:sym typeface="Open Sans"/>
            </a:endParaRPr>
          </a:p>
          <a:p>
            <a:pPr indent="0" lvl="0" marL="0" rtl="0" algn="just">
              <a:lnSpc>
                <a:spcPct val="115000"/>
              </a:lnSpc>
              <a:spcBef>
                <a:spcPts val="0"/>
              </a:spcBef>
              <a:spcAft>
                <a:spcPts val="0"/>
              </a:spcAft>
              <a:buNone/>
            </a:pPr>
            <a:r>
              <a:rPr lang="ru" sz="1100">
                <a:solidFill>
                  <a:srgbClr val="3A4349"/>
                </a:solidFill>
                <a:latin typeface="Open Sans"/>
                <a:ea typeface="Open Sans"/>
                <a:cs typeface="Open Sans"/>
                <a:sym typeface="Open Sans"/>
              </a:rPr>
              <a:t>Nullam at purus scelerisque, faucibus lectus non, finibus augue. Curabitur non auctor elit. Curabitur condimentum finibus sapien, vel scelerisque sapien venenatis a. Nulla facilisi. Maecenas ultricies odio massa, eget faucibus nulla fermentum condimentum.</a:t>
            </a:r>
            <a:endParaRPr sz="1100">
              <a:solidFill>
                <a:srgbClr val="3A4349"/>
              </a:solidFill>
              <a:latin typeface="Open Sans"/>
              <a:ea typeface="Open Sans"/>
              <a:cs typeface="Open Sans"/>
              <a:sym typeface="Open Sans"/>
            </a:endParaRPr>
          </a:p>
          <a:p>
            <a:pPr indent="0" lvl="0" marL="0" rtl="0" algn="just">
              <a:lnSpc>
                <a:spcPct val="115000"/>
              </a:lnSpc>
              <a:spcBef>
                <a:spcPts val="0"/>
              </a:spcBef>
              <a:spcAft>
                <a:spcPts val="0"/>
              </a:spcAft>
              <a:buNone/>
            </a:pPr>
            <a:r>
              <a:t/>
            </a:r>
            <a:endParaRPr sz="1100">
              <a:solidFill>
                <a:srgbClr val="3A4349"/>
              </a:solidFill>
              <a:latin typeface="Open Sans"/>
              <a:ea typeface="Open Sans"/>
              <a:cs typeface="Open Sans"/>
              <a:sym typeface="Open Sans"/>
            </a:endParaRPr>
          </a:p>
          <a:p>
            <a:pPr indent="0" lvl="0" marL="0" rtl="0" algn="just">
              <a:lnSpc>
                <a:spcPct val="115000"/>
              </a:lnSpc>
              <a:spcBef>
                <a:spcPts val="0"/>
              </a:spcBef>
              <a:spcAft>
                <a:spcPts val="0"/>
              </a:spcAft>
              <a:buNone/>
            </a:pPr>
            <a:r>
              <a:rPr lang="ru" sz="1100">
                <a:solidFill>
                  <a:srgbClr val="3A4349"/>
                </a:solidFill>
                <a:latin typeface="Open Sans"/>
                <a:ea typeface="Open Sans"/>
                <a:cs typeface="Open Sans"/>
                <a:sym typeface="Open Sans"/>
              </a:rPr>
              <a:t>Maecenas mollis lorem ut est tempus, non faucibus velit laoreet. Vivamus ante nulla, sodales et congue sed, viverra in lectus. Nulla fringilla dolor dolor, vel convallis nisl ornare ut.</a:t>
            </a:r>
            <a:endParaRPr sz="1100">
              <a:solidFill>
                <a:srgbClr val="3A4349"/>
              </a:solidFill>
              <a:latin typeface="Open Sans"/>
              <a:ea typeface="Open Sans"/>
              <a:cs typeface="Open Sans"/>
              <a:sym typeface="Open Sans"/>
            </a:endParaRPr>
          </a:p>
          <a:p>
            <a:pPr indent="0" lvl="0" marL="0" rtl="0" algn="just">
              <a:lnSpc>
                <a:spcPct val="115000"/>
              </a:lnSpc>
              <a:spcBef>
                <a:spcPts val="0"/>
              </a:spcBef>
              <a:spcAft>
                <a:spcPts val="0"/>
              </a:spcAft>
              <a:buNone/>
            </a:pPr>
            <a:r>
              <a:t/>
            </a:r>
            <a:endParaRPr sz="1100">
              <a:solidFill>
                <a:srgbClr val="3A4349"/>
              </a:solidFill>
              <a:latin typeface="Open Sans"/>
              <a:ea typeface="Open Sans"/>
              <a:cs typeface="Open Sans"/>
              <a:sym typeface="Open Sans"/>
            </a:endParaRPr>
          </a:p>
        </p:txBody>
      </p:sp>
      <p:sp>
        <p:nvSpPr>
          <p:cNvPr id="235" name="Google Shape;235;p14"/>
          <p:cNvSpPr txBox="1"/>
          <p:nvPr/>
        </p:nvSpPr>
        <p:spPr>
          <a:xfrm>
            <a:off x="2446500" y="8588888"/>
            <a:ext cx="17289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Sincerely,</a:t>
            </a:r>
            <a:endParaRPr sz="1100">
              <a:solidFill>
                <a:srgbClr val="3A4349"/>
              </a:solidFill>
              <a:latin typeface="Open Sans"/>
              <a:ea typeface="Open Sans"/>
              <a:cs typeface="Open Sans"/>
              <a:sym typeface="Open Sans"/>
            </a:endParaRPr>
          </a:p>
        </p:txBody>
      </p:sp>
      <p:sp>
        <p:nvSpPr>
          <p:cNvPr id="236" name="Google Shape;236;p14"/>
          <p:cNvSpPr txBox="1"/>
          <p:nvPr/>
        </p:nvSpPr>
        <p:spPr>
          <a:xfrm>
            <a:off x="2446500" y="9155538"/>
            <a:ext cx="17289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Stone Weimann</a:t>
            </a:r>
            <a:endParaRPr sz="1100">
              <a:solidFill>
                <a:srgbClr val="3A4349"/>
              </a:solidFill>
              <a:latin typeface="Open Sans"/>
              <a:ea typeface="Open Sans"/>
              <a:cs typeface="Open Sans"/>
              <a:sym typeface="Open Sans"/>
            </a:endParaRPr>
          </a:p>
        </p:txBody>
      </p:sp>
      <p:sp>
        <p:nvSpPr>
          <p:cNvPr id="237" name="Google Shape;237;p14"/>
          <p:cNvSpPr txBox="1"/>
          <p:nvPr/>
        </p:nvSpPr>
        <p:spPr>
          <a:xfrm>
            <a:off x="5480200" y="8974713"/>
            <a:ext cx="1728900" cy="369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2400">
                <a:solidFill>
                  <a:srgbClr val="3A4349"/>
                </a:solidFill>
                <a:latin typeface="Dancing Script"/>
                <a:ea typeface="Dancing Script"/>
                <a:cs typeface="Dancing Script"/>
                <a:sym typeface="Dancing Script"/>
              </a:rPr>
              <a:t>StoneWeimann</a:t>
            </a:r>
            <a:endParaRPr b="1" sz="2400">
              <a:solidFill>
                <a:srgbClr val="3A4349"/>
              </a:solidFill>
              <a:latin typeface="Dancing Script"/>
              <a:ea typeface="Dancing Script"/>
              <a:cs typeface="Dancing Script"/>
              <a:sym typeface="Dancing Scrip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5"/>
          <p:cNvSpPr/>
          <p:nvPr/>
        </p:nvSpPr>
        <p:spPr>
          <a:xfrm>
            <a:off x="0" y="0"/>
            <a:ext cx="7560000" cy="10692000"/>
          </a:xfrm>
          <a:prstGeom prst="rect">
            <a:avLst/>
          </a:prstGeom>
          <a:solidFill>
            <a:srgbClr val="F1FAF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5"/>
          <p:cNvSpPr/>
          <p:nvPr/>
        </p:nvSpPr>
        <p:spPr>
          <a:xfrm>
            <a:off x="-4750" y="361950"/>
            <a:ext cx="114300" cy="252300"/>
          </a:xfrm>
          <a:prstGeom prst="rect">
            <a:avLst/>
          </a:prstGeom>
          <a:solidFill>
            <a:srgbClr val="3A43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44" name="Google Shape;244;p15"/>
          <p:cNvPicPr preferRelativeResize="0"/>
          <p:nvPr/>
        </p:nvPicPr>
        <p:blipFill>
          <a:blip r:embed="rId3">
            <a:alphaModFix/>
          </a:blip>
          <a:stretch>
            <a:fillRect/>
          </a:stretch>
        </p:blipFill>
        <p:spPr>
          <a:xfrm>
            <a:off x="3160900" y="359993"/>
            <a:ext cx="157170" cy="252300"/>
          </a:xfrm>
          <a:prstGeom prst="rect">
            <a:avLst/>
          </a:prstGeom>
          <a:noFill/>
          <a:ln>
            <a:noFill/>
          </a:ln>
        </p:spPr>
      </p:pic>
      <p:pic>
        <p:nvPicPr>
          <p:cNvPr id="245" name="Google Shape;245;p15"/>
          <p:cNvPicPr preferRelativeResize="0"/>
          <p:nvPr/>
        </p:nvPicPr>
        <p:blipFill>
          <a:blip r:embed="rId4">
            <a:alphaModFix/>
          </a:blip>
          <a:stretch>
            <a:fillRect/>
          </a:stretch>
        </p:blipFill>
        <p:spPr>
          <a:xfrm>
            <a:off x="360000" y="360000"/>
            <a:ext cx="252300" cy="252300"/>
          </a:xfrm>
          <a:prstGeom prst="rect">
            <a:avLst/>
          </a:prstGeom>
          <a:noFill/>
          <a:ln>
            <a:noFill/>
          </a:ln>
        </p:spPr>
      </p:pic>
      <p:pic>
        <p:nvPicPr>
          <p:cNvPr id="246" name="Google Shape;246;p15"/>
          <p:cNvPicPr preferRelativeResize="0"/>
          <p:nvPr/>
        </p:nvPicPr>
        <p:blipFill>
          <a:blip r:embed="rId5">
            <a:alphaModFix/>
          </a:blip>
          <a:stretch>
            <a:fillRect/>
          </a:stretch>
        </p:blipFill>
        <p:spPr>
          <a:xfrm>
            <a:off x="5408850" y="361950"/>
            <a:ext cx="339500" cy="252300"/>
          </a:xfrm>
          <a:prstGeom prst="rect">
            <a:avLst/>
          </a:prstGeom>
          <a:noFill/>
          <a:ln>
            <a:noFill/>
          </a:ln>
        </p:spPr>
      </p:pic>
      <p:sp>
        <p:nvSpPr>
          <p:cNvPr id="247" name="Google Shape;247;p15"/>
          <p:cNvSpPr txBox="1"/>
          <p:nvPr/>
        </p:nvSpPr>
        <p:spPr>
          <a:xfrm>
            <a:off x="752488" y="352425"/>
            <a:ext cx="17289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WEBSITE</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www.exampleweb.com</a:t>
            </a:r>
            <a:endParaRPr sz="1100">
              <a:solidFill>
                <a:srgbClr val="3A4349"/>
              </a:solidFill>
              <a:latin typeface="Open Sans"/>
              <a:ea typeface="Open Sans"/>
              <a:cs typeface="Open Sans"/>
              <a:sym typeface="Open Sans"/>
            </a:endParaRPr>
          </a:p>
        </p:txBody>
      </p:sp>
      <p:sp>
        <p:nvSpPr>
          <p:cNvPr id="248" name="Google Shape;248;p15"/>
          <p:cNvSpPr txBox="1"/>
          <p:nvPr/>
        </p:nvSpPr>
        <p:spPr>
          <a:xfrm>
            <a:off x="3405213" y="352425"/>
            <a:ext cx="17289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PHONE</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+ 123 4567 8901</a:t>
            </a:r>
            <a:endParaRPr sz="1100">
              <a:solidFill>
                <a:srgbClr val="3A4349"/>
              </a:solidFill>
              <a:latin typeface="Open Sans"/>
              <a:ea typeface="Open Sans"/>
              <a:cs typeface="Open Sans"/>
              <a:sym typeface="Open Sans"/>
            </a:endParaRPr>
          </a:p>
        </p:txBody>
      </p:sp>
      <p:sp>
        <p:nvSpPr>
          <p:cNvPr id="249" name="Google Shape;249;p15"/>
          <p:cNvSpPr txBox="1"/>
          <p:nvPr/>
        </p:nvSpPr>
        <p:spPr>
          <a:xfrm>
            <a:off x="5831100" y="352425"/>
            <a:ext cx="1417500" cy="2709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b="1" lang="ru" sz="1100">
                <a:solidFill>
                  <a:srgbClr val="3A4349"/>
                </a:solidFill>
                <a:latin typeface="Open Sans"/>
                <a:ea typeface="Open Sans"/>
                <a:cs typeface="Open Sans"/>
                <a:sym typeface="Open Sans"/>
              </a:rPr>
              <a:t>EMAIL</a:t>
            </a:r>
            <a:endParaRPr b="1" sz="1100">
              <a:solidFill>
                <a:srgbClr val="3A4349"/>
              </a:solidFill>
              <a:latin typeface="Open Sans"/>
              <a:ea typeface="Open Sans"/>
              <a:cs typeface="Open Sans"/>
              <a:sym typeface="Open Sans"/>
            </a:endParaRPr>
          </a:p>
          <a:p>
            <a:pPr indent="0" lvl="0" marL="0" rtl="0" algn="l">
              <a:lnSpc>
                <a:spcPct val="80000"/>
              </a:lnSpc>
              <a:spcBef>
                <a:spcPts val="0"/>
              </a:spcBef>
              <a:spcAft>
                <a:spcPts val="0"/>
              </a:spcAft>
              <a:buNone/>
            </a:pPr>
            <a:r>
              <a:rPr lang="ru" sz="1100">
                <a:solidFill>
                  <a:srgbClr val="3A4349"/>
                </a:solidFill>
                <a:latin typeface="Open Sans"/>
                <a:ea typeface="Open Sans"/>
                <a:cs typeface="Open Sans"/>
                <a:sym typeface="Open Sans"/>
              </a:rPr>
              <a:t>example@email.com</a:t>
            </a:r>
            <a:endParaRPr sz="1100">
              <a:solidFill>
                <a:srgbClr val="3A4349"/>
              </a:solidFill>
              <a:latin typeface="Open Sans"/>
              <a:ea typeface="Open Sans"/>
              <a:cs typeface="Open Sans"/>
              <a:sym typeface="Open Sans"/>
            </a:endParaRPr>
          </a:p>
        </p:txBody>
      </p:sp>
      <p:pic>
        <p:nvPicPr>
          <p:cNvPr id="250" name="Google Shape;250;p15"/>
          <p:cNvPicPr preferRelativeResize="0"/>
          <p:nvPr/>
        </p:nvPicPr>
        <p:blipFill rotWithShape="1">
          <a:blip r:embed="rId6">
            <a:alphaModFix/>
          </a:blip>
          <a:srcRect b="19891" l="0" r="0" t="13716"/>
          <a:stretch/>
        </p:blipFill>
        <p:spPr>
          <a:xfrm>
            <a:off x="-4750" y="833450"/>
            <a:ext cx="2290750" cy="2281224"/>
          </a:xfrm>
          <a:prstGeom prst="rect">
            <a:avLst/>
          </a:prstGeom>
          <a:noFill/>
          <a:ln>
            <a:noFill/>
          </a:ln>
        </p:spPr>
      </p:pic>
      <p:sp>
        <p:nvSpPr>
          <p:cNvPr id="251" name="Google Shape;251;p15"/>
          <p:cNvSpPr/>
          <p:nvPr/>
        </p:nvSpPr>
        <p:spPr>
          <a:xfrm>
            <a:off x="2286000" y="833450"/>
            <a:ext cx="5274000" cy="2281200"/>
          </a:xfrm>
          <a:prstGeom prst="rect">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5"/>
          <p:cNvSpPr txBox="1"/>
          <p:nvPr/>
        </p:nvSpPr>
        <p:spPr>
          <a:xfrm>
            <a:off x="2446500" y="904875"/>
            <a:ext cx="2743200" cy="892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900">
                <a:solidFill>
                  <a:schemeClr val="lt1"/>
                </a:solidFill>
                <a:latin typeface="Roboto"/>
                <a:ea typeface="Roboto"/>
                <a:cs typeface="Roboto"/>
                <a:sym typeface="Roboto"/>
              </a:rPr>
              <a:t>STONE</a:t>
            </a:r>
            <a:r>
              <a:rPr b="1" lang="ru" sz="2900">
                <a:latin typeface="Roboto"/>
                <a:ea typeface="Roboto"/>
                <a:cs typeface="Roboto"/>
                <a:sym typeface="Roboto"/>
              </a:rPr>
              <a:t> </a:t>
            </a:r>
            <a:endParaRPr b="1" sz="2900">
              <a:latin typeface="Roboto"/>
              <a:ea typeface="Roboto"/>
              <a:cs typeface="Roboto"/>
              <a:sym typeface="Roboto"/>
            </a:endParaRPr>
          </a:p>
          <a:p>
            <a:pPr indent="0" lvl="0" marL="0" rtl="0" algn="l">
              <a:spcBef>
                <a:spcPts val="0"/>
              </a:spcBef>
              <a:spcAft>
                <a:spcPts val="0"/>
              </a:spcAft>
              <a:buNone/>
            </a:pPr>
            <a:r>
              <a:rPr b="1" lang="ru" sz="2900">
                <a:solidFill>
                  <a:srgbClr val="3A4349"/>
                </a:solidFill>
                <a:latin typeface="Roboto"/>
                <a:ea typeface="Roboto"/>
                <a:cs typeface="Roboto"/>
                <a:sym typeface="Roboto"/>
              </a:rPr>
              <a:t>WEIMANN</a:t>
            </a:r>
            <a:endParaRPr b="1" sz="2900">
              <a:solidFill>
                <a:srgbClr val="3A4349"/>
              </a:solidFill>
              <a:latin typeface="Roboto"/>
              <a:ea typeface="Roboto"/>
              <a:cs typeface="Roboto"/>
              <a:sym typeface="Roboto"/>
            </a:endParaRPr>
          </a:p>
        </p:txBody>
      </p:sp>
      <p:sp>
        <p:nvSpPr>
          <p:cNvPr id="253" name="Google Shape;253;p15"/>
          <p:cNvSpPr txBox="1"/>
          <p:nvPr/>
        </p:nvSpPr>
        <p:spPr>
          <a:xfrm>
            <a:off x="2446500" y="1794888"/>
            <a:ext cx="33003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500">
                <a:solidFill>
                  <a:srgbClr val="3A4349"/>
                </a:solidFill>
                <a:latin typeface="Roboto"/>
                <a:ea typeface="Roboto"/>
                <a:cs typeface="Roboto"/>
                <a:sym typeface="Roboto"/>
              </a:rPr>
              <a:t>Commercial Building Architect</a:t>
            </a:r>
            <a:endParaRPr sz="1500">
              <a:solidFill>
                <a:srgbClr val="3A4349"/>
              </a:solidFill>
              <a:latin typeface="Roboto"/>
              <a:ea typeface="Roboto"/>
              <a:cs typeface="Roboto"/>
              <a:sym typeface="Roboto"/>
            </a:endParaRPr>
          </a:p>
        </p:txBody>
      </p:sp>
      <p:sp>
        <p:nvSpPr>
          <p:cNvPr id="254" name="Google Shape;254;p15"/>
          <p:cNvSpPr txBox="1"/>
          <p:nvPr/>
        </p:nvSpPr>
        <p:spPr>
          <a:xfrm>
            <a:off x="2446500" y="2171138"/>
            <a:ext cx="47535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100">
                <a:solidFill>
                  <a:srgbClr val="3A4349"/>
                </a:solidFill>
                <a:latin typeface="Roboto"/>
                <a:ea typeface="Roboto"/>
                <a:cs typeface="Roboto"/>
                <a:sym typeface="Roboto"/>
              </a:rPr>
              <a:t>Nam sit amet elit urna. Fusce vehicula mollis auctor. Maecenas efficitur ultrices nulla, ut sollicitudin risus accumsan sed. Mauris ut justo sem. Aliquam erat volutpat. Vestibulum nec velit nec libero aliquam efficitur. Ut eget mi eu mi commodo convallis.</a:t>
            </a:r>
            <a:endParaRPr sz="1100">
              <a:solidFill>
                <a:srgbClr val="3A4349"/>
              </a:solidFill>
              <a:latin typeface="Roboto"/>
              <a:ea typeface="Roboto"/>
              <a:cs typeface="Roboto"/>
              <a:sym typeface="Roboto"/>
            </a:endParaRPr>
          </a:p>
        </p:txBody>
      </p:sp>
      <p:sp>
        <p:nvSpPr>
          <p:cNvPr id="255" name="Google Shape;255;p15"/>
          <p:cNvSpPr txBox="1"/>
          <p:nvPr/>
        </p:nvSpPr>
        <p:spPr>
          <a:xfrm>
            <a:off x="360000" y="3290325"/>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SKILLS</a:t>
            </a:r>
            <a:endParaRPr b="1" sz="1500">
              <a:solidFill>
                <a:srgbClr val="3A4349"/>
              </a:solidFill>
              <a:latin typeface="Roboto"/>
              <a:ea typeface="Roboto"/>
              <a:cs typeface="Roboto"/>
              <a:sym typeface="Roboto"/>
            </a:endParaRPr>
          </a:p>
        </p:txBody>
      </p:sp>
      <p:cxnSp>
        <p:nvCxnSpPr>
          <p:cNvPr id="256" name="Google Shape;256;p15"/>
          <p:cNvCxnSpPr/>
          <p:nvPr/>
        </p:nvCxnSpPr>
        <p:spPr>
          <a:xfrm>
            <a:off x="2290775" y="3281375"/>
            <a:ext cx="0" cy="7058100"/>
          </a:xfrm>
          <a:prstGeom prst="straightConnector1">
            <a:avLst/>
          </a:prstGeom>
          <a:noFill/>
          <a:ln cap="flat" cmpd="sng" w="19050">
            <a:solidFill>
              <a:srgbClr val="9CA7AE"/>
            </a:solidFill>
            <a:prstDash val="solid"/>
            <a:round/>
            <a:headEnd len="med" w="med" type="none"/>
            <a:tailEnd len="med" w="med" type="none"/>
          </a:ln>
        </p:spPr>
      </p:cxnSp>
      <p:sp>
        <p:nvSpPr>
          <p:cNvPr id="257" name="Google Shape;257;p15"/>
          <p:cNvSpPr txBox="1"/>
          <p:nvPr/>
        </p:nvSpPr>
        <p:spPr>
          <a:xfrm>
            <a:off x="2429288" y="3290325"/>
            <a:ext cx="26157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REFERENCES</a:t>
            </a:r>
            <a:endParaRPr b="1" sz="1500">
              <a:solidFill>
                <a:srgbClr val="3A4349"/>
              </a:solidFill>
              <a:latin typeface="Roboto"/>
              <a:ea typeface="Roboto"/>
              <a:cs typeface="Roboto"/>
              <a:sym typeface="Roboto"/>
            </a:endParaRPr>
          </a:p>
        </p:txBody>
      </p:sp>
      <p:grpSp>
        <p:nvGrpSpPr>
          <p:cNvPr id="258" name="Google Shape;258;p15"/>
          <p:cNvGrpSpPr/>
          <p:nvPr/>
        </p:nvGrpSpPr>
        <p:grpSpPr>
          <a:xfrm>
            <a:off x="360000" y="3573719"/>
            <a:ext cx="1730750" cy="257650"/>
            <a:chOff x="360000" y="3576100"/>
            <a:chExt cx="1730750" cy="257650"/>
          </a:xfrm>
        </p:grpSpPr>
        <p:sp>
          <p:nvSpPr>
            <p:cNvPr id="259" name="Google Shape;259;p15"/>
            <p:cNvSpPr txBox="1"/>
            <p:nvPr/>
          </p:nvSpPr>
          <p:spPr>
            <a:xfrm>
              <a:off x="360000" y="3576100"/>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CAD</a:t>
              </a:r>
              <a:endParaRPr sz="1100">
                <a:solidFill>
                  <a:srgbClr val="3A4349"/>
                </a:solidFill>
                <a:latin typeface="Open Sans"/>
                <a:ea typeface="Open Sans"/>
                <a:cs typeface="Open Sans"/>
                <a:sym typeface="Open Sans"/>
              </a:endParaRPr>
            </a:p>
          </p:txBody>
        </p:sp>
        <p:sp>
          <p:nvSpPr>
            <p:cNvPr id="260" name="Google Shape;260;p15"/>
            <p:cNvSpPr/>
            <p:nvPr/>
          </p:nvSpPr>
          <p:spPr>
            <a:xfrm>
              <a:off x="361850" y="3767150"/>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61" name="Google Shape;261;p15"/>
            <p:cNvSpPr/>
            <p:nvPr/>
          </p:nvSpPr>
          <p:spPr>
            <a:xfrm>
              <a:off x="361850" y="3767150"/>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262" name="Google Shape;262;p15"/>
          <p:cNvGrpSpPr/>
          <p:nvPr/>
        </p:nvGrpSpPr>
        <p:grpSpPr>
          <a:xfrm>
            <a:off x="360000" y="3939955"/>
            <a:ext cx="1730750" cy="257650"/>
            <a:chOff x="360000" y="3940431"/>
            <a:chExt cx="1730750" cy="257650"/>
          </a:xfrm>
        </p:grpSpPr>
        <p:sp>
          <p:nvSpPr>
            <p:cNvPr id="263" name="Google Shape;263;p15"/>
            <p:cNvSpPr txBox="1"/>
            <p:nvPr/>
          </p:nvSpPr>
          <p:spPr>
            <a:xfrm>
              <a:off x="360000" y="39404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Organization</a:t>
              </a:r>
              <a:endParaRPr sz="1100">
                <a:solidFill>
                  <a:srgbClr val="3A4349"/>
                </a:solidFill>
                <a:latin typeface="Open Sans"/>
                <a:ea typeface="Open Sans"/>
                <a:cs typeface="Open Sans"/>
                <a:sym typeface="Open Sans"/>
              </a:endParaRPr>
            </a:p>
          </p:txBody>
        </p:sp>
        <p:sp>
          <p:nvSpPr>
            <p:cNvPr id="264" name="Google Shape;264;p15"/>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65" name="Google Shape;265;p15"/>
            <p:cNvSpPr/>
            <p:nvPr/>
          </p:nvSpPr>
          <p:spPr>
            <a:xfrm>
              <a:off x="361850" y="4131470"/>
              <a:ext cx="1552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266" name="Google Shape;266;p15"/>
          <p:cNvGrpSpPr/>
          <p:nvPr/>
        </p:nvGrpSpPr>
        <p:grpSpPr>
          <a:xfrm>
            <a:off x="360000" y="4306191"/>
            <a:ext cx="1730750" cy="257653"/>
            <a:chOff x="360000" y="4309531"/>
            <a:chExt cx="1730750" cy="257653"/>
          </a:xfrm>
        </p:grpSpPr>
        <p:sp>
          <p:nvSpPr>
            <p:cNvPr id="267" name="Google Shape;267;p15"/>
            <p:cNvSpPr txBox="1"/>
            <p:nvPr/>
          </p:nvSpPr>
          <p:spPr>
            <a:xfrm>
              <a:off x="360000" y="43095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Visualization Skills</a:t>
              </a:r>
              <a:endParaRPr sz="1100">
                <a:solidFill>
                  <a:srgbClr val="3A4349"/>
                </a:solidFill>
                <a:latin typeface="Open Sans"/>
                <a:ea typeface="Open Sans"/>
                <a:cs typeface="Open Sans"/>
                <a:sym typeface="Open Sans"/>
              </a:endParaRPr>
            </a:p>
          </p:txBody>
        </p:sp>
        <p:sp>
          <p:nvSpPr>
            <p:cNvPr id="268" name="Google Shape;268;p15"/>
            <p:cNvSpPr/>
            <p:nvPr/>
          </p:nvSpPr>
          <p:spPr>
            <a:xfrm>
              <a:off x="361850" y="45005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69" name="Google Shape;269;p15"/>
            <p:cNvSpPr/>
            <p:nvPr/>
          </p:nvSpPr>
          <p:spPr>
            <a:xfrm>
              <a:off x="361850" y="4500584"/>
              <a:ext cx="1459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270" name="Google Shape;270;p15"/>
          <p:cNvGrpSpPr/>
          <p:nvPr/>
        </p:nvGrpSpPr>
        <p:grpSpPr>
          <a:xfrm>
            <a:off x="360000" y="4672428"/>
            <a:ext cx="1730750" cy="257650"/>
            <a:chOff x="360000" y="4678631"/>
            <a:chExt cx="1730750" cy="257650"/>
          </a:xfrm>
        </p:grpSpPr>
        <p:sp>
          <p:nvSpPr>
            <p:cNvPr id="271" name="Google Shape;271;p15"/>
            <p:cNvSpPr txBox="1"/>
            <p:nvPr/>
          </p:nvSpPr>
          <p:spPr>
            <a:xfrm>
              <a:off x="360000" y="467863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Technical Writing</a:t>
              </a:r>
              <a:endParaRPr sz="1100">
                <a:solidFill>
                  <a:srgbClr val="3A4349"/>
                </a:solidFill>
                <a:latin typeface="Open Sans"/>
                <a:ea typeface="Open Sans"/>
                <a:cs typeface="Open Sans"/>
                <a:sym typeface="Open Sans"/>
              </a:endParaRPr>
            </a:p>
          </p:txBody>
        </p:sp>
        <p:sp>
          <p:nvSpPr>
            <p:cNvPr id="272" name="Google Shape;272;p15"/>
            <p:cNvSpPr/>
            <p:nvPr/>
          </p:nvSpPr>
          <p:spPr>
            <a:xfrm>
              <a:off x="361850" y="48696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73" name="Google Shape;273;p15"/>
            <p:cNvSpPr/>
            <p:nvPr/>
          </p:nvSpPr>
          <p:spPr>
            <a:xfrm>
              <a:off x="361850" y="4869673"/>
              <a:ext cx="15528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274" name="Google Shape;274;p15"/>
          <p:cNvGrpSpPr/>
          <p:nvPr/>
        </p:nvGrpSpPr>
        <p:grpSpPr>
          <a:xfrm>
            <a:off x="360000" y="5038664"/>
            <a:ext cx="1730750" cy="257655"/>
            <a:chOff x="360000" y="5042956"/>
            <a:chExt cx="1730750" cy="257655"/>
          </a:xfrm>
        </p:grpSpPr>
        <p:sp>
          <p:nvSpPr>
            <p:cNvPr id="275" name="Google Shape;275;p15"/>
            <p:cNvSpPr txBox="1"/>
            <p:nvPr/>
          </p:nvSpPr>
          <p:spPr>
            <a:xfrm>
              <a:off x="360000" y="5042956"/>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Attention to Details</a:t>
              </a:r>
              <a:endParaRPr sz="1100">
                <a:solidFill>
                  <a:srgbClr val="3A4349"/>
                </a:solidFill>
                <a:latin typeface="Open Sans"/>
                <a:ea typeface="Open Sans"/>
                <a:cs typeface="Open Sans"/>
                <a:sym typeface="Open Sans"/>
              </a:endParaRPr>
            </a:p>
          </p:txBody>
        </p:sp>
        <p:sp>
          <p:nvSpPr>
            <p:cNvPr id="276" name="Google Shape;276;p15"/>
            <p:cNvSpPr/>
            <p:nvPr/>
          </p:nvSpPr>
          <p:spPr>
            <a:xfrm>
              <a:off x="361850" y="5234006"/>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77" name="Google Shape;277;p15"/>
            <p:cNvSpPr/>
            <p:nvPr/>
          </p:nvSpPr>
          <p:spPr>
            <a:xfrm>
              <a:off x="361850" y="5234011"/>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278" name="Google Shape;278;p15"/>
          <p:cNvGrpSpPr/>
          <p:nvPr/>
        </p:nvGrpSpPr>
        <p:grpSpPr>
          <a:xfrm>
            <a:off x="360000" y="5404900"/>
            <a:ext cx="1730750" cy="257650"/>
            <a:chOff x="360000" y="5407281"/>
            <a:chExt cx="1730750" cy="257650"/>
          </a:xfrm>
        </p:grpSpPr>
        <p:sp>
          <p:nvSpPr>
            <p:cNvPr id="279" name="Google Shape;279;p15"/>
            <p:cNvSpPr txBox="1"/>
            <p:nvPr/>
          </p:nvSpPr>
          <p:spPr>
            <a:xfrm>
              <a:off x="360000" y="5407281"/>
              <a:ext cx="1417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Creativity</a:t>
              </a:r>
              <a:endParaRPr sz="1100">
                <a:solidFill>
                  <a:srgbClr val="3A4349"/>
                </a:solidFill>
                <a:latin typeface="Open Sans"/>
                <a:ea typeface="Open Sans"/>
                <a:cs typeface="Open Sans"/>
                <a:sym typeface="Open Sans"/>
              </a:endParaRPr>
            </a:p>
          </p:txBody>
        </p:sp>
        <p:sp>
          <p:nvSpPr>
            <p:cNvPr id="280" name="Google Shape;280;p15"/>
            <p:cNvSpPr/>
            <p:nvPr/>
          </p:nvSpPr>
          <p:spPr>
            <a:xfrm>
              <a:off x="361850" y="559833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81" name="Google Shape;281;p15"/>
            <p:cNvSpPr/>
            <p:nvPr/>
          </p:nvSpPr>
          <p:spPr>
            <a:xfrm>
              <a:off x="361850" y="5598325"/>
              <a:ext cx="15051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282" name="Google Shape;282;p15"/>
          <p:cNvCxnSpPr/>
          <p:nvPr/>
        </p:nvCxnSpPr>
        <p:spPr>
          <a:xfrm>
            <a:off x="364325" y="5876925"/>
            <a:ext cx="1728900" cy="0"/>
          </a:xfrm>
          <a:prstGeom prst="straightConnector1">
            <a:avLst/>
          </a:prstGeom>
          <a:noFill/>
          <a:ln cap="flat" cmpd="sng" w="19050">
            <a:solidFill>
              <a:srgbClr val="3A4349"/>
            </a:solidFill>
            <a:prstDash val="dot"/>
            <a:round/>
            <a:headEnd len="med" w="med" type="none"/>
            <a:tailEnd len="med" w="med" type="none"/>
          </a:ln>
        </p:spPr>
      </p:cxnSp>
      <p:sp>
        <p:nvSpPr>
          <p:cNvPr id="283" name="Google Shape;283;p15"/>
          <p:cNvSpPr txBox="1"/>
          <p:nvPr/>
        </p:nvSpPr>
        <p:spPr>
          <a:xfrm>
            <a:off x="363400" y="7680163"/>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AWARDS</a:t>
            </a:r>
            <a:endParaRPr b="1" sz="1500">
              <a:solidFill>
                <a:srgbClr val="3A4349"/>
              </a:solidFill>
              <a:latin typeface="Roboto"/>
              <a:ea typeface="Roboto"/>
              <a:cs typeface="Roboto"/>
              <a:sym typeface="Roboto"/>
            </a:endParaRPr>
          </a:p>
        </p:txBody>
      </p:sp>
      <p:sp>
        <p:nvSpPr>
          <p:cNvPr id="284" name="Google Shape;284;p15"/>
          <p:cNvSpPr txBox="1"/>
          <p:nvPr/>
        </p:nvSpPr>
        <p:spPr>
          <a:xfrm>
            <a:off x="363400" y="7969956"/>
            <a:ext cx="1730700" cy="753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ru" sz="1100">
                <a:solidFill>
                  <a:srgbClr val="3A4349"/>
                </a:solidFill>
                <a:latin typeface="Open Sans SemiBold"/>
                <a:ea typeface="Open Sans SemiBold"/>
                <a:cs typeface="Open Sans SemiBold"/>
                <a:sym typeface="Open Sans SemiBold"/>
              </a:rPr>
              <a:t>2015 Architect Design</a:t>
            </a:r>
            <a:endParaRPr sz="1100">
              <a:solidFill>
                <a:srgbClr val="3A4349"/>
              </a:solidFill>
              <a:latin typeface="Open Sans SemiBold"/>
              <a:ea typeface="Open Sans SemiBold"/>
              <a:cs typeface="Open Sans SemiBold"/>
              <a:sym typeface="Open Sans SemiBold"/>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Project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Aditional information</a:t>
            </a:r>
            <a:endParaRPr sz="1100">
              <a:solidFill>
                <a:srgbClr val="3A4349"/>
              </a:solidFill>
              <a:latin typeface="Open Sans"/>
              <a:ea typeface="Open Sans"/>
              <a:cs typeface="Open Sans"/>
              <a:sym typeface="Open Sans"/>
            </a:endParaRPr>
          </a:p>
          <a:p>
            <a:pPr indent="0" lvl="0" marL="0" rtl="0" algn="l">
              <a:spcBef>
                <a:spcPts val="0"/>
              </a:spcBef>
              <a:spcAft>
                <a:spcPts val="0"/>
              </a:spcAft>
              <a:buNone/>
            </a:pPr>
            <a:r>
              <a:t/>
            </a:r>
            <a:endParaRPr sz="1100">
              <a:solidFill>
                <a:srgbClr val="3A4349"/>
              </a:solidFill>
              <a:latin typeface="Roboto"/>
              <a:ea typeface="Roboto"/>
              <a:cs typeface="Roboto"/>
              <a:sym typeface="Roboto"/>
            </a:endParaRPr>
          </a:p>
        </p:txBody>
      </p:sp>
      <p:grpSp>
        <p:nvGrpSpPr>
          <p:cNvPr id="285" name="Google Shape;285;p15"/>
          <p:cNvGrpSpPr/>
          <p:nvPr/>
        </p:nvGrpSpPr>
        <p:grpSpPr>
          <a:xfrm>
            <a:off x="360000" y="6667156"/>
            <a:ext cx="1730750" cy="257649"/>
            <a:chOff x="360000" y="3940433"/>
            <a:chExt cx="1730750" cy="257649"/>
          </a:xfrm>
        </p:grpSpPr>
        <p:sp>
          <p:nvSpPr>
            <p:cNvPr id="286" name="Google Shape;286;p15"/>
            <p:cNvSpPr txBox="1"/>
            <p:nvPr/>
          </p:nvSpPr>
          <p:spPr>
            <a:xfrm>
              <a:off x="360000" y="3940433"/>
              <a:ext cx="1730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Chinese - Advanced level</a:t>
              </a:r>
              <a:endParaRPr sz="1100">
                <a:solidFill>
                  <a:srgbClr val="3A4349"/>
                </a:solidFill>
                <a:latin typeface="Open Sans"/>
                <a:ea typeface="Open Sans"/>
                <a:cs typeface="Open Sans"/>
                <a:sym typeface="Open Sans"/>
              </a:endParaRPr>
            </a:p>
          </p:txBody>
        </p:sp>
        <p:sp>
          <p:nvSpPr>
            <p:cNvPr id="287" name="Google Shape;287;p15"/>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88" name="Google Shape;288;p15"/>
            <p:cNvSpPr/>
            <p:nvPr/>
          </p:nvSpPr>
          <p:spPr>
            <a:xfrm>
              <a:off x="361850" y="4131481"/>
              <a:ext cx="1359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grpSp>
        <p:nvGrpSpPr>
          <p:cNvPr id="289" name="Google Shape;289;p15"/>
          <p:cNvGrpSpPr/>
          <p:nvPr/>
        </p:nvGrpSpPr>
        <p:grpSpPr>
          <a:xfrm>
            <a:off x="360000" y="7033381"/>
            <a:ext cx="1730750" cy="257660"/>
            <a:chOff x="360000" y="4309521"/>
            <a:chExt cx="1730750" cy="257660"/>
          </a:xfrm>
        </p:grpSpPr>
        <p:sp>
          <p:nvSpPr>
            <p:cNvPr id="290" name="Google Shape;290;p15"/>
            <p:cNvSpPr txBox="1"/>
            <p:nvPr/>
          </p:nvSpPr>
          <p:spPr>
            <a:xfrm>
              <a:off x="360000" y="4309521"/>
              <a:ext cx="17289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German - Advanced level</a:t>
              </a:r>
              <a:endParaRPr sz="1100">
                <a:solidFill>
                  <a:srgbClr val="3A4349"/>
                </a:solidFill>
                <a:latin typeface="Open Sans"/>
                <a:ea typeface="Open Sans"/>
                <a:cs typeface="Open Sans"/>
                <a:sym typeface="Open Sans"/>
              </a:endParaRPr>
            </a:p>
          </p:txBody>
        </p:sp>
        <p:sp>
          <p:nvSpPr>
            <p:cNvPr id="291" name="Google Shape;291;p15"/>
            <p:cNvSpPr/>
            <p:nvPr/>
          </p:nvSpPr>
          <p:spPr>
            <a:xfrm>
              <a:off x="361850" y="45005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92" name="Google Shape;292;p15"/>
            <p:cNvSpPr/>
            <p:nvPr/>
          </p:nvSpPr>
          <p:spPr>
            <a:xfrm>
              <a:off x="361850" y="4500571"/>
              <a:ext cx="12075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293" name="Google Shape;293;p15"/>
          <p:cNvCxnSpPr/>
          <p:nvPr/>
        </p:nvCxnSpPr>
        <p:spPr>
          <a:xfrm>
            <a:off x="364325" y="7507044"/>
            <a:ext cx="1728900" cy="0"/>
          </a:xfrm>
          <a:prstGeom prst="straightConnector1">
            <a:avLst/>
          </a:prstGeom>
          <a:noFill/>
          <a:ln cap="flat" cmpd="sng" w="19050">
            <a:solidFill>
              <a:srgbClr val="3A4349"/>
            </a:solidFill>
            <a:prstDash val="dot"/>
            <a:round/>
            <a:headEnd len="med" w="med" type="none"/>
            <a:tailEnd len="med" w="med" type="none"/>
          </a:ln>
        </p:spPr>
      </p:cxnSp>
      <p:grpSp>
        <p:nvGrpSpPr>
          <p:cNvPr id="294" name="Google Shape;294;p15"/>
          <p:cNvGrpSpPr/>
          <p:nvPr/>
        </p:nvGrpSpPr>
        <p:grpSpPr>
          <a:xfrm>
            <a:off x="360000" y="6321862"/>
            <a:ext cx="1730750" cy="257649"/>
            <a:chOff x="360000" y="3940433"/>
            <a:chExt cx="1730750" cy="257649"/>
          </a:xfrm>
        </p:grpSpPr>
        <p:sp>
          <p:nvSpPr>
            <p:cNvPr id="295" name="Google Shape;295;p15"/>
            <p:cNvSpPr txBox="1"/>
            <p:nvPr/>
          </p:nvSpPr>
          <p:spPr>
            <a:xfrm>
              <a:off x="360000" y="3940433"/>
              <a:ext cx="1730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3A4349"/>
                  </a:solidFill>
                  <a:latin typeface="Open Sans"/>
                  <a:ea typeface="Open Sans"/>
                  <a:cs typeface="Open Sans"/>
                  <a:sym typeface="Open Sans"/>
                </a:rPr>
                <a:t>English - Mother language</a:t>
              </a:r>
              <a:endParaRPr sz="1100">
                <a:solidFill>
                  <a:srgbClr val="3A4349"/>
                </a:solidFill>
                <a:latin typeface="Open Sans"/>
                <a:ea typeface="Open Sans"/>
                <a:cs typeface="Open Sans"/>
                <a:sym typeface="Open Sans"/>
              </a:endParaRPr>
            </a:p>
          </p:txBody>
        </p:sp>
        <p:sp>
          <p:nvSpPr>
            <p:cNvPr id="296" name="Google Shape;296;p15"/>
            <p:cNvSpPr/>
            <p:nvPr/>
          </p:nvSpPr>
          <p:spPr>
            <a:xfrm>
              <a:off x="361850" y="4131481"/>
              <a:ext cx="1728900" cy="66600"/>
            </a:xfrm>
            <a:prstGeom prst="roundRect">
              <a:avLst>
                <a:gd fmla="val 50000" name="adj"/>
              </a:avLst>
            </a:prstGeom>
            <a:solidFill>
              <a:srgbClr val="D7D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
          <p:nvSpPr>
            <p:cNvPr id="297" name="Google Shape;297;p15"/>
            <p:cNvSpPr/>
            <p:nvPr/>
          </p:nvSpPr>
          <p:spPr>
            <a:xfrm>
              <a:off x="361850" y="4131476"/>
              <a:ext cx="1497900" cy="66600"/>
            </a:xfrm>
            <a:prstGeom prst="roundRect">
              <a:avLst>
                <a:gd fmla="val 50000"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grpSp>
      <p:cxnSp>
        <p:nvCxnSpPr>
          <p:cNvPr id="298" name="Google Shape;298;p15"/>
          <p:cNvCxnSpPr/>
          <p:nvPr/>
        </p:nvCxnSpPr>
        <p:spPr>
          <a:xfrm>
            <a:off x="364325" y="8705131"/>
            <a:ext cx="1728900" cy="0"/>
          </a:xfrm>
          <a:prstGeom prst="straightConnector1">
            <a:avLst/>
          </a:prstGeom>
          <a:noFill/>
          <a:ln cap="flat" cmpd="sng" w="19050">
            <a:solidFill>
              <a:srgbClr val="3A4349"/>
            </a:solidFill>
            <a:prstDash val="dot"/>
            <a:round/>
            <a:headEnd len="med" w="med" type="none"/>
            <a:tailEnd len="med" w="med" type="none"/>
          </a:ln>
        </p:spPr>
      </p:cxnSp>
      <p:sp>
        <p:nvSpPr>
          <p:cNvPr id="299" name="Google Shape;299;p15"/>
          <p:cNvSpPr txBox="1"/>
          <p:nvPr/>
        </p:nvSpPr>
        <p:spPr>
          <a:xfrm>
            <a:off x="363400" y="8887444"/>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HOBBIES</a:t>
            </a:r>
            <a:endParaRPr b="1" sz="1500">
              <a:solidFill>
                <a:srgbClr val="3A4349"/>
              </a:solidFill>
              <a:latin typeface="Roboto"/>
              <a:ea typeface="Roboto"/>
              <a:cs typeface="Roboto"/>
              <a:sym typeface="Roboto"/>
            </a:endParaRPr>
          </a:p>
        </p:txBody>
      </p:sp>
      <p:sp>
        <p:nvSpPr>
          <p:cNvPr id="300" name="Google Shape;300;p15"/>
          <p:cNvSpPr txBox="1"/>
          <p:nvPr/>
        </p:nvSpPr>
        <p:spPr>
          <a:xfrm>
            <a:off x="363400" y="6042238"/>
            <a:ext cx="1417500" cy="231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500">
                <a:solidFill>
                  <a:srgbClr val="3A4349"/>
                </a:solidFill>
                <a:latin typeface="Roboto"/>
                <a:ea typeface="Roboto"/>
                <a:cs typeface="Roboto"/>
                <a:sym typeface="Roboto"/>
              </a:rPr>
              <a:t>LANGUAGES</a:t>
            </a:r>
            <a:endParaRPr b="1" sz="1500">
              <a:solidFill>
                <a:srgbClr val="3A4349"/>
              </a:solidFill>
              <a:latin typeface="Roboto"/>
              <a:ea typeface="Roboto"/>
              <a:cs typeface="Roboto"/>
              <a:sym typeface="Roboto"/>
            </a:endParaRPr>
          </a:p>
        </p:txBody>
      </p:sp>
      <p:grpSp>
        <p:nvGrpSpPr>
          <p:cNvPr id="301" name="Google Shape;301;p15"/>
          <p:cNvGrpSpPr/>
          <p:nvPr/>
        </p:nvGrpSpPr>
        <p:grpSpPr>
          <a:xfrm>
            <a:off x="360100" y="9206531"/>
            <a:ext cx="1473472" cy="231000"/>
            <a:chOff x="-1685925" y="9179700"/>
            <a:chExt cx="1519200" cy="231000"/>
          </a:xfrm>
        </p:grpSpPr>
        <p:sp>
          <p:nvSpPr>
            <p:cNvPr id="302" name="Google Shape;302;p15"/>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5"/>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Furniture Renovation</a:t>
              </a:r>
              <a:endParaRPr sz="1000">
                <a:solidFill>
                  <a:srgbClr val="3A4349"/>
                </a:solidFill>
                <a:latin typeface="Open Sans"/>
                <a:ea typeface="Open Sans"/>
                <a:cs typeface="Open Sans"/>
                <a:sym typeface="Open Sans"/>
              </a:endParaRPr>
            </a:p>
          </p:txBody>
        </p:sp>
      </p:grpSp>
      <p:grpSp>
        <p:nvGrpSpPr>
          <p:cNvPr id="304" name="Google Shape;304;p15"/>
          <p:cNvGrpSpPr/>
          <p:nvPr/>
        </p:nvGrpSpPr>
        <p:grpSpPr>
          <a:xfrm>
            <a:off x="364247" y="9501800"/>
            <a:ext cx="802593" cy="231000"/>
            <a:chOff x="-1685925" y="9179700"/>
            <a:chExt cx="1519200" cy="231000"/>
          </a:xfrm>
        </p:grpSpPr>
        <p:sp>
          <p:nvSpPr>
            <p:cNvPr id="305" name="Google Shape;305;p15"/>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15"/>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Football</a:t>
              </a:r>
              <a:endParaRPr sz="1000">
                <a:solidFill>
                  <a:srgbClr val="3A4349"/>
                </a:solidFill>
                <a:latin typeface="Open Sans"/>
                <a:ea typeface="Open Sans"/>
                <a:cs typeface="Open Sans"/>
                <a:sym typeface="Open Sans"/>
              </a:endParaRPr>
            </a:p>
          </p:txBody>
        </p:sp>
      </p:grpSp>
      <p:grpSp>
        <p:nvGrpSpPr>
          <p:cNvPr id="307" name="Google Shape;307;p15"/>
          <p:cNvGrpSpPr/>
          <p:nvPr/>
        </p:nvGrpSpPr>
        <p:grpSpPr>
          <a:xfrm>
            <a:off x="1235748" y="9501800"/>
            <a:ext cx="802593" cy="231000"/>
            <a:chOff x="-1685925" y="9179700"/>
            <a:chExt cx="1519200" cy="231000"/>
          </a:xfrm>
        </p:grpSpPr>
        <p:sp>
          <p:nvSpPr>
            <p:cNvPr id="308" name="Google Shape;308;p15"/>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5"/>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Billiards</a:t>
              </a:r>
              <a:endParaRPr sz="1000">
                <a:solidFill>
                  <a:srgbClr val="3A4349"/>
                </a:solidFill>
                <a:latin typeface="Open Sans"/>
                <a:ea typeface="Open Sans"/>
                <a:cs typeface="Open Sans"/>
                <a:sym typeface="Open Sans"/>
              </a:endParaRPr>
            </a:p>
          </p:txBody>
        </p:sp>
      </p:grpSp>
      <p:grpSp>
        <p:nvGrpSpPr>
          <p:cNvPr id="310" name="Google Shape;310;p15"/>
          <p:cNvGrpSpPr/>
          <p:nvPr/>
        </p:nvGrpSpPr>
        <p:grpSpPr>
          <a:xfrm>
            <a:off x="364335" y="9797081"/>
            <a:ext cx="716759" cy="231000"/>
            <a:chOff x="-1685925" y="9179700"/>
            <a:chExt cx="1519200" cy="231000"/>
          </a:xfrm>
        </p:grpSpPr>
        <p:sp>
          <p:nvSpPr>
            <p:cNvPr id="311" name="Google Shape;311;p15"/>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5"/>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Travel</a:t>
              </a:r>
              <a:endParaRPr sz="1000">
                <a:solidFill>
                  <a:srgbClr val="3A4349"/>
                </a:solidFill>
                <a:latin typeface="Open Sans"/>
                <a:ea typeface="Open Sans"/>
                <a:cs typeface="Open Sans"/>
                <a:sym typeface="Open Sans"/>
              </a:endParaRPr>
            </a:p>
          </p:txBody>
        </p:sp>
      </p:grpSp>
      <p:grpSp>
        <p:nvGrpSpPr>
          <p:cNvPr id="313" name="Google Shape;313;p15"/>
          <p:cNvGrpSpPr/>
          <p:nvPr/>
        </p:nvGrpSpPr>
        <p:grpSpPr>
          <a:xfrm>
            <a:off x="1135860" y="9797081"/>
            <a:ext cx="716759" cy="231000"/>
            <a:chOff x="-1685925" y="9179700"/>
            <a:chExt cx="1519200" cy="231000"/>
          </a:xfrm>
        </p:grpSpPr>
        <p:sp>
          <p:nvSpPr>
            <p:cNvPr id="314" name="Google Shape;314;p15"/>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5"/>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Animals</a:t>
              </a:r>
              <a:endParaRPr sz="1000">
                <a:solidFill>
                  <a:srgbClr val="3A4349"/>
                </a:solidFill>
                <a:latin typeface="Open Sans"/>
                <a:ea typeface="Open Sans"/>
                <a:cs typeface="Open Sans"/>
                <a:sym typeface="Open Sans"/>
              </a:endParaRPr>
            </a:p>
          </p:txBody>
        </p:sp>
      </p:grpSp>
      <p:grpSp>
        <p:nvGrpSpPr>
          <p:cNvPr id="316" name="Google Shape;316;p15"/>
          <p:cNvGrpSpPr/>
          <p:nvPr/>
        </p:nvGrpSpPr>
        <p:grpSpPr>
          <a:xfrm>
            <a:off x="364337" y="10092356"/>
            <a:ext cx="973959" cy="231000"/>
            <a:chOff x="-1685925" y="9179700"/>
            <a:chExt cx="1519200" cy="231000"/>
          </a:xfrm>
        </p:grpSpPr>
        <p:sp>
          <p:nvSpPr>
            <p:cNvPr id="317" name="Google Shape;317;p15"/>
            <p:cNvSpPr/>
            <p:nvPr/>
          </p:nvSpPr>
          <p:spPr>
            <a:xfrm>
              <a:off x="-1685925" y="9179700"/>
              <a:ext cx="1519200" cy="231000"/>
            </a:xfrm>
            <a:prstGeom prst="roundRect">
              <a:avLst>
                <a:gd fmla="val 16667" name="adj"/>
              </a:avLst>
            </a:prstGeom>
            <a:solidFill>
              <a:srgbClr val="9CA7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5"/>
            <p:cNvSpPr txBox="1"/>
            <p:nvPr/>
          </p:nvSpPr>
          <p:spPr>
            <a:xfrm>
              <a:off x="-1666850" y="9218250"/>
              <a:ext cx="1500000" cy="1539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000">
                  <a:solidFill>
                    <a:srgbClr val="3A4349"/>
                  </a:solidFill>
                  <a:latin typeface="Open Sans"/>
                  <a:ea typeface="Open Sans"/>
                  <a:cs typeface="Open Sans"/>
                  <a:sym typeface="Open Sans"/>
                </a:rPr>
                <a:t>Photography</a:t>
              </a:r>
              <a:endParaRPr sz="1000">
                <a:solidFill>
                  <a:srgbClr val="3A4349"/>
                </a:solidFill>
                <a:latin typeface="Open Sans"/>
                <a:ea typeface="Open Sans"/>
                <a:cs typeface="Open Sans"/>
                <a:sym typeface="Open Sans"/>
              </a:endParaRPr>
            </a:p>
          </p:txBody>
        </p:sp>
      </p:grpSp>
      <p:sp>
        <p:nvSpPr>
          <p:cNvPr id="319" name="Google Shape;319;p15"/>
          <p:cNvSpPr txBox="1"/>
          <p:nvPr/>
        </p:nvSpPr>
        <p:spPr>
          <a:xfrm>
            <a:off x="2432225" y="3875625"/>
            <a:ext cx="21588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b="1" lang="ru" sz="1100">
                <a:solidFill>
                  <a:srgbClr val="3A4349"/>
                </a:solidFill>
                <a:latin typeface="Open Sans"/>
                <a:ea typeface="Open Sans"/>
                <a:cs typeface="Open Sans"/>
                <a:sym typeface="Open Sans"/>
              </a:rPr>
              <a:t>Darwin Wisoky</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ru" sz="1100">
                <a:solidFill>
                  <a:srgbClr val="3A4349"/>
                </a:solidFill>
                <a:latin typeface="Open Sans"/>
                <a:ea typeface="Open Sans"/>
                <a:cs typeface="Open Sans"/>
                <a:sym typeface="Open Sans"/>
              </a:rPr>
              <a:t>Reference’s Position</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lang="ru" sz="1100">
                <a:solidFill>
                  <a:srgbClr val="3A4349"/>
                </a:solidFill>
                <a:latin typeface="Open Sans"/>
                <a:ea typeface="Open Sans"/>
                <a:cs typeface="Open Sans"/>
                <a:sym typeface="Open Sans"/>
              </a:rPr>
              <a:t>Company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100"/>
              <a:buFont typeface="Arial"/>
              <a:buNone/>
            </a:pPr>
            <a:r>
              <a:rPr b="1" lang="ru" sz="1100">
                <a:solidFill>
                  <a:srgbClr val="3A4349"/>
                </a:solidFill>
                <a:latin typeface="Open Sans"/>
                <a:ea typeface="Open Sans"/>
                <a:cs typeface="Open Sans"/>
                <a:sym typeface="Open Sans"/>
              </a:rPr>
              <a:t>T:</a:t>
            </a:r>
            <a:r>
              <a:rPr lang="ru" sz="1100">
                <a:solidFill>
                  <a:srgbClr val="3A4349"/>
                </a:solidFill>
                <a:latin typeface="Open Sans"/>
                <a:ea typeface="Open Sans"/>
                <a:cs typeface="Open Sans"/>
                <a:sym typeface="Open Sans"/>
              </a:rPr>
              <a:t> 123-4567-8901</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a:t>
            </a:r>
            <a:r>
              <a:rPr lang="ru" sz="1100">
                <a:solidFill>
                  <a:srgbClr val="3A4349"/>
                </a:solidFill>
                <a:latin typeface="Open Sans"/>
                <a:ea typeface="Open Sans"/>
                <a:cs typeface="Open Sans"/>
                <a:sym typeface="Open Sans"/>
              </a:rPr>
              <a:t> company@mail.com</a:t>
            </a:r>
            <a:endParaRPr sz="1100">
              <a:solidFill>
                <a:srgbClr val="3A4349"/>
              </a:solidFill>
              <a:latin typeface="Open Sans"/>
              <a:ea typeface="Open Sans"/>
              <a:cs typeface="Open Sans"/>
              <a:sym typeface="Open Sans"/>
            </a:endParaRPr>
          </a:p>
        </p:txBody>
      </p:sp>
      <p:sp>
        <p:nvSpPr>
          <p:cNvPr id="320" name="Google Shape;320;p15"/>
          <p:cNvSpPr txBox="1"/>
          <p:nvPr/>
        </p:nvSpPr>
        <p:spPr>
          <a:xfrm>
            <a:off x="4819325" y="3875625"/>
            <a:ext cx="23808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Ervin Abshire</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Reference’s Position</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Company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T:</a:t>
            </a:r>
            <a:r>
              <a:rPr lang="ru" sz="1100">
                <a:solidFill>
                  <a:srgbClr val="3A4349"/>
                </a:solidFill>
                <a:latin typeface="Open Sans"/>
                <a:ea typeface="Open Sans"/>
                <a:cs typeface="Open Sans"/>
                <a:sym typeface="Open Sans"/>
              </a:rPr>
              <a:t> 123-4567-8901</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a:t>
            </a:r>
            <a:r>
              <a:rPr lang="ru" sz="1100">
                <a:solidFill>
                  <a:srgbClr val="3A4349"/>
                </a:solidFill>
                <a:latin typeface="Open Sans"/>
                <a:ea typeface="Open Sans"/>
                <a:cs typeface="Open Sans"/>
                <a:sym typeface="Open Sans"/>
              </a:rPr>
              <a:t> company@mail.com</a:t>
            </a:r>
            <a:endParaRPr sz="1100">
              <a:solidFill>
                <a:srgbClr val="3A4349"/>
              </a:solidFill>
              <a:latin typeface="Open Sans"/>
              <a:ea typeface="Open Sans"/>
              <a:cs typeface="Open Sans"/>
              <a:sym typeface="Open Sans"/>
            </a:endParaRPr>
          </a:p>
        </p:txBody>
      </p:sp>
      <p:sp>
        <p:nvSpPr>
          <p:cNvPr id="321" name="Google Shape;321;p15"/>
          <p:cNvSpPr txBox="1"/>
          <p:nvPr/>
        </p:nvSpPr>
        <p:spPr>
          <a:xfrm>
            <a:off x="2432225" y="5193925"/>
            <a:ext cx="21588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Angelo Okuneva</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Reference’s Position</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Company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T:</a:t>
            </a:r>
            <a:r>
              <a:rPr lang="ru" sz="1100">
                <a:solidFill>
                  <a:srgbClr val="3A4349"/>
                </a:solidFill>
                <a:latin typeface="Open Sans"/>
                <a:ea typeface="Open Sans"/>
                <a:cs typeface="Open Sans"/>
                <a:sym typeface="Open Sans"/>
              </a:rPr>
              <a:t> 123-4567-8901</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a:t>
            </a:r>
            <a:r>
              <a:rPr lang="ru" sz="1100">
                <a:solidFill>
                  <a:srgbClr val="3A4349"/>
                </a:solidFill>
                <a:latin typeface="Open Sans"/>
                <a:ea typeface="Open Sans"/>
                <a:cs typeface="Open Sans"/>
                <a:sym typeface="Open Sans"/>
              </a:rPr>
              <a:t> company@mail.com</a:t>
            </a:r>
            <a:endParaRPr sz="1100">
              <a:solidFill>
                <a:srgbClr val="3A4349"/>
              </a:solidFill>
              <a:latin typeface="Open Sans"/>
              <a:ea typeface="Open Sans"/>
              <a:cs typeface="Open Sans"/>
              <a:sym typeface="Open Sans"/>
            </a:endParaRPr>
          </a:p>
        </p:txBody>
      </p:sp>
      <p:sp>
        <p:nvSpPr>
          <p:cNvPr id="322" name="Google Shape;322;p15"/>
          <p:cNvSpPr txBox="1"/>
          <p:nvPr/>
        </p:nvSpPr>
        <p:spPr>
          <a:xfrm>
            <a:off x="4819325" y="5193925"/>
            <a:ext cx="23808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Mara Johnston</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Reference’s Position</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Company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T:</a:t>
            </a:r>
            <a:r>
              <a:rPr lang="ru" sz="1100">
                <a:solidFill>
                  <a:srgbClr val="3A4349"/>
                </a:solidFill>
                <a:latin typeface="Open Sans"/>
                <a:ea typeface="Open Sans"/>
                <a:cs typeface="Open Sans"/>
                <a:sym typeface="Open Sans"/>
              </a:rPr>
              <a:t> 123-4567-8901</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a:t>
            </a:r>
            <a:r>
              <a:rPr lang="ru" sz="1100">
                <a:solidFill>
                  <a:srgbClr val="3A4349"/>
                </a:solidFill>
                <a:latin typeface="Open Sans"/>
                <a:ea typeface="Open Sans"/>
                <a:cs typeface="Open Sans"/>
                <a:sym typeface="Open Sans"/>
              </a:rPr>
              <a:t> company@mail.com</a:t>
            </a:r>
            <a:endParaRPr sz="1100">
              <a:solidFill>
                <a:srgbClr val="3A4349"/>
              </a:solidFill>
              <a:latin typeface="Open Sans"/>
              <a:ea typeface="Open Sans"/>
              <a:cs typeface="Open Sans"/>
              <a:sym typeface="Open Sans"/>
            </a:endParaRPr>
          </a:p>
        </p:txBody>
      </p:sp>
      <p:sp>
        <p:nvSpPr>
          <p:cNvPr id="323" name="Google Shape;323;p15"/>
          <p:cNvSpPr txBox="1"/>
          <p:nvPr/>
        </p:nvSpPr>
        <p:spPr>
          <a:xfrm>
            <a:off x="2432225" y="6525925"/>
            <a:ext cx="21588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Gordon O'Conner</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Reference’s Position</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Company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T:</a:t>
            </a:r>
            <a:r>
              <a:rPr lang="ru" sz="1100">
                <a:solidFill>
                  <a:srgbClr val="3A4349"/>
                </a:solidFill>
                <a:latin typeface="Open Sans"/>
                <a:ea typeface="Open Sans"/>
                <a:cs typeface="Open Sans"/>
                <a:sym typeface="Open Sans"/>
              </a:rPr>
              <a:t> 123-4567-8901</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a:t>
            </a:r>
            <a:r>
              <a:rPr lang="ru" sz="1100">
                <a:solidFill>
                  <a:srgbClr val="3A4349"/>
                </a:solidFill>
                <a:latin typeface="Open Sans"/>
                <a:ea typeface="Open Sans"/>
                <a:cs typeface="Open Sans"/>
                <a:sym typeface="Open Sans"/>
              </a:rPr>
              <a:t> company@mail.com</a:t>
            </a:r>
            <a:endParaRPr sz="1100">
              <a:solidFill>
                <a:srgbClr val="3A4349"/>
              </a:solidFill>
              <a:latin typeface="Open Sans"/>
              <a:ea typeface="Open Sans"/>
              <a:cs typeface="Open Sans"/>
              <a:sym typeface="Open Sans"/>
            </a:endParaRPr>
          </a:p>
        </p:txBody>
      </p:sp>
      <p:sp>
        <p:nvSpPr>
          <p:cNvPr id="324" name="Google Shape;324;p15"/>
          <p:cNvSpPr txBox="1"/>
          <p:nvPr/>
        </p:nvSpPr>
        <p:spPr>
          <a:xfrm>
            <a:off x="4819325" y="6525913"/>
            <a:ext cx="2380800" cy="948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Monroe Konopelski</a:t>
            </a:r>
            <a:endParaRPr b="1"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Reference’s Position</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lang="ru" sz="1100">
                <a:solidFill>
                  <a:srgbClr val="3A4349"/>
                </a:solidFill>
                <a:latin typeface="Open Sans"/>
                <a:ea typeface="Open Sans"/>
                <a:cs typeface="Open Sans"/>
                <a:sym typeface="Open Sans"/>
              </a:rPr>
              <a:t>Company Name</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T:</a:t>
            </a:r>
            <a:r>
              <a:rPr lang="ru" sz="1100">
                <a:solidFill>
                  <a:srgbClr val="3A4349"/>
                </a:solidFill>
                <a:latin typeface="Open Sans"/>
                <a:ea typeface="Open Sans"/>
                <a:cs typeface="Open Sans"/>
                <a:sym typeface="Open Sans"/>
              </a:rPr>
              <a:t> 123-4567-8901</a:t>
            </a:r>
            <a:endParaRPr sz="1100">
              <a:solidFill>
                <a:srgbClr val="3A4349"/>
              </a:solidFill>
              <a:latin typeface="Open Sans"/>
              <a:ea typeface="Open Sans"/>
              <a:cs typeface="Open Sans"/>
              <a:sym typeface="Open Sans"/>
            </a:endParaRPr>
          </a:p>
          <a:p>
            <a:pPr indent="0" lvl="0" marL="0" rtl="0" algn="l">
              <a:lnSpc>
                <a:spcPct val="115000"/>
              </a:lnSpc>
              <a:spcBef>
                <a:spcPts val="0"/>
              </a:spcBef>
              <a:spcAft>
                <a:spcPts val="0"/>
              </a:spcAft>
              <a:buNone/>
            </a:pPr>
            <a:r>
              <a:rPr b="1" lang="ru" sz="1100">
                <a:solidFill>
                  <a:srgbClr val="3A4349"/>
                </a:solidFill>
                <a:latin typeface="Open Sans"/>
                <a:ea typeface="Open Sans"/>
                <a:cs typeface="Open Sans"/>
                <a:sym typeface="Open Sans"/>
              </a:rPr>
              <a:t>E:</a:t>
            </a:r>
            <a:r>
              <a:rPr lang="ru" sz="1100">
                <a:solidFill>
                  <a:srgbClr val="3A4349"/>
                </a:solidFill>
                <a:latin typeface="Open Sans"/>
                <a:ea typeface="Open Sans"/>
                <a:cs typeface="Open Sans"/>
                <a:sym typeface="Open Sans"/>
              </a:rPr>
              <a:t> company@mail.com</a:t>
            </a:r>
            <a:endParaRPr sz="1100">
              <a:solidFill>
                <a:srgbClr val="3A4349"/>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