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692000" cx="7560000"/>
  <p:notesSz cx="6858000" cy="9144000"/>
  <p:embeddedFontLst>
    <p:embeddedFont>
      <p:font typeface="Rubik Light"/>
      <p:regular r:id="rId7"/>
      <p:bold r:id="rId8"/>
      <p:italic r:id="rId9"/>
      <p:boldItalic r:id="rId10"/>
    </p:embeddedFont>
    <p:embeddedFont>
      <p:font typeface="Rubik"/>
      <p:regular r:id="rId11"/>
      <p:bold r:id="rId12"/>
      <p:italic r:id="rId13"/>
      <p:boldItalic r:id="rId14"/>
    </p:embeddedFont>
    <p:embeddedFont>
      <p:font typeface="Comic Relief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68">
          <p15:clr>
            <a:srgbClr val="747775"/>
          </p15:clr>
        </p15:guide>
        <p15:guide id="2" pos="238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68" orient="horz"/>
        <p:guide pos="238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ubik-regular.fntdata"/><Relationship Id="rId10" Type="http://schemas.openxmlformats.org/officeDocument/2006/relationships/font" Target="fonts/RubikLight-boldItalic.fntdata"/><Relationship Id="rId13" Type="http://schemas.openxmlformats.org/officeDocument/2006/relationships/font" Target="fonts/Rubik-italic.fntdata"/><Relationship Id="rId12" Type="http://schemas.openxmlformats.org/officeDocument/2006/relationships/font" Target="fonts/Rubi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ubikLight-italic.fntdata"/><Relationship Id="rId15" Type="http://schemas.openxmlformats.org/officeDocument/2006/relationships/font" Target="fonts/ComicRelief-regular.fntdata"/><Relationship Id="rId14" Type="http://schemas.openxmlformats.org/officeDocument/2006/relationships/font" Target="fonts/Rubik-boldItalic.fntdata"/><Relationship Id="rId16" Type="http://schemas.openxmlformats.org/officeDocument/2006/relationships/font" Target="fonts/ComicRelief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ubikLight-regular.fntdata"/><Relationship Id="rId8" Type="http://schemas.openxmlformats.org/officeDocument/2006/relationships/font" Target="fonts/Rubik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Ресурс 2@2x.png"/>
          <p:cNvPicPr preferRelativeResize="0"/>
          <p:nvPr/>
        </p:nvPicPr>
        <p:blipFill rotWithShape="1">
          <a:blip r:embed="rId3">
            <a:alphaModFix/>
          </a:blip>
          <a:srcRect b="0" l="-5257" r="39794" t="-1771"/>
          <a:stretch/>
        </p:blipFill>
        <p:spPr>
          <a:xfrm>
            <a:off x="5616275" y="0"/>
            <a:ext cx="1933576" cy="162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Ресурс 1@2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6400" y="3074675"/>
            <a:ext cx="1313325" cy="108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361300" y="1522225"/>
            <a:ext cx="6815700" cy="285000"/>
          </a:xfrm>
          <a:prstGeom prst="roundRect">
            <a:avLst>
              <a:gd fmla="val 16667" name="adj"/>
            </a:avLst>
          </a:prstGeom>
          <a:solidFill>
            <a:srgbClr val="4369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CLOTHING</a:t>
            </a:r>
            <a:endParaRPr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19007" y="2018825"/>
            <a:ext cx="2464800" cy="27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Rainproof jacket with a hood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Fleece jacket for warmth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Water-resistant sneakers or boots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Sneakers/walking shoes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Hoodies, sweaters, cardigans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Pants/jeans/leggings/khakis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Exercise wear for fitness center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Baseball cap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Swimwear &amp; pool cover-up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Flip-flops (for pool deck)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Jewelry &amp; accessories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Fleece hat, gloves and scarf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Shawl or wrap for cool nights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Sleepwear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745750" y="2018825"/>
            <a:ext cx="4268400" cy="19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Short- and long-sleeve T-shirts and other casual tops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Casual dinner attire for non-elegant nights</a:t>
            </a: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. Dresses, well-kept jeans, pants, and sweaters are common.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Formal attire and dress shoes for formal nights (2 nights on a 7-night cruise). Suit, shirt and tie or tux for men. Cocktail dress or dressy pants for women.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Undergarments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Socks (wool if hiking)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Activewear for excursions*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905425" y="4103525"/>
            <a:ext cx="4268400" cy="509100"/>
          </a:xfrm>
          <a:prstGeom prst="rect">
            <a:avLst/>
          </a:prstGeom>
          <a:solidFill>
            <a:srgbClr val="E8E5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For active, water-based excursions, synthetic, moisture-wicking clothing is recommended. Avoid jeans and cotton.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60" name="Google Shape;60;p13"/>
          <p:cNvGrpSpPr/>
          <p:nvPr/>
        </p:nvGrpSpPr>
        <p:grpSpPr>
          <a:xfrm>
            <a:off x="1329900" y="201991"/>
            <a:ext cx="4900200" cy="1270144"/>
            <a:chOff x="1329900" y="201991"/>
            <a:chExt cx="4900200" cy="1270144"/>
          </a:xfrm>
        </p:grpSpPr>
        <p:sp>
          <p:nvSpPr>
            <p:cNvPr id="61" name="Google Shape;61;p13"/>
            <p:cNvSpPr txBox="1"/>
            <p:nvPr/>
          </p:nvSpPr>
          <p:spPr>
            <a:xfrm>
              <a:off x="1329900" y="201991"/>
              <a:ext cx="49002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400">
                  <a:solidFill>
                    <a:srgbClr val="092F41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ALASKA CRUISE</a:t>
              </a:r>
              <a:endParaRPr b="1" sz="3500">
                <a:solidFill>
                  <a:srgbClr val="092F41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62" name="Google Shape;62;p13"/>
            <p:cNvSpPr txBox="1"/>
            <p:nvPr/>
          </p:nvSpPr>
          <p:spPr>
            <a:xfrm>
              <a:off x="1329900" y="764135"/>
              <a:ext cx="49002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400">
                  <a:solidFill>
                    <a:srgbClr val="43695E"/>
                  </a:solidFill>
                  <a:latin typeface="Rubik Light"/>
                  <a:ea typeface="Rubik Light"/>
                  <a:cs typeface="Rubik Light"/>
                  <a:sym typeface="Rubik Light"/>
                </a:rPr>
                <a:t>Packing List</a:t>
              </a:r>
              <a:endParaRPr sz="3400">
                <a:solidFill>
                  <a:srgbClr val="43695E"/>
                </a:solidFill>
                <a:latin typeface="Rubik Light"/>
                <a:ea typeface="Rubik Light"/>
                <a:cs typeface="Rubik Light"/>
                <a:sym typeface="Rubik Light"/>
              </a:endParaRPr>
            </a:p>
          </p:txBody>
        </p:sp>
      </p:grpSp>
      <p:pic>
        <p:nvPicPr>
          <p:cNvPr id="63" name="Google Shape;63;p13" title="Ресурс 3@2x.png"/>
          <p:cNvPicPr preferRelativeResize="0"/>
          <p:nvPr/>
        </p:nvPicPr>
        <p:blipFill rotWithShape="1">
          <a:blip r:embed="rId5">
            <a:alphaModFix/>
          </a:blip>
          <a:srcRect b="0" l="29108" r="0" t="25739"/>
          <a:stretch/>
        </p:blipFill>
        <p:spPr>
          <a:xfrm>
            <a:off x="0" y="0"/>
            <a:ext cx="1820825" cy="14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21460" y="7476900"/>
            <a:ext cx="1313325" cy="1099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 rotWithShape="1">
          <a:blip r:embed="rId7">
            <a:alphaModFix/>
          </a:blip>
          <a:srcRect b="30700" l="-14788" r="7238" t="-7546"/>
          <a:stretch/>
        </p:blipFill>
        <p:spPr>
          <a:xfrm>
            <a:off x="4831950" y="9671027"/>
            <a:ext cx="2514375" cy="102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 rotWithShape="1">
          <a:blip r:embed="rId8">
            <a:alphaModFix/>
          </a:blip>
          <a:srcRect b="28160" l="0" r="58560" t="-4953"/>
          <a:stretch/>
        </p:blipFill>
        <p:spPr>
          <a:xfrm>
            <a:off x="6641300" y="7856000"/>
            <a:ext cx="918700" cy="284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 title="Ресурс 7@2x.png"/>
          <p:cNvPicPr preferRelativeResize="0"/>
          <p:nvPr/>
        </p:nvPicPr>
        <p:blipFill rotWithShape="1">
          <a:blip r:embed="rId9">
            <a:alphaModFix/>
          </a:blip>
          <a:srcRect b="49689" l="51508" r="-5376" t="-2782"/>
          <a:stretch/>
        </p:blipFill>
        <p:spPr>
          <a:xfrm>
            <a:off x="0" y="8730900"/>
            <a:ext cx="1194175" cy="1967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13"/>
          <p:cNvGrpSpPr/>
          <p:nvPr/>
        </p:nvGrpSpPr>
        <p:grpSpPr>
          <a:xfrm>
            <a:off x="219000" y="4847050"/>
            <a:ext cx="2213800" cy="3198400"/>
            <a:chOff x="219000" y="4847050"/>
            <a:chExt cx="2213800" cy="3198400"/>
          </a:xfrm>
        </p:grpSpPr>
        <p:sp>
          <p:nvSpPr>
            <p:cNvPr id="69" name="Google Shape;69;p13"/>
            <p:cNvSpPr/>
            <p:nvPr/>
          </p:nvSpPr>
          <p:spPr>
            <a:xfrm>
              <a:off x="361300" y="4847050"/>
              <a:ext cx="2071500" cy="285000"/>
            </a:xfrm>
            <a:prstGeom prst="roundRect">
              <a:avLst>
                <a:gd fmla="val 16667" name="adj"/>
              </a:avLst>
            </a:prstGeom>
            <a:solidFill>
              <a:srgbClr val="43695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ESSENTIALS</a:t>
              </a:r>
              <a:endParaRPr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70" name="Google Shape;70;p13"/>
            <p:cNvSpPr txBox="1"/>
            <p:nvPr/>
          </p:nvSpPr>
          <p:spPr>
            <a:xfrm>
              <a:off x="219000" y="5343650"/>
              <a:ext cx="1966500" cy="27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Passport or approved ID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Pen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Credit cards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Cruise l</a:t>
              </a: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ine boarding 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passes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Photo ID/driver's license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for port days (passport stays in the safe on the ship)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Cruise line luggage tags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Flight info and boarding passes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-285750" lvl="0" marL="45720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695E"/>
                </a:buClr>
                <a:buSzPts val="900"/>
                <a:buFont typeface="Rubik"/>
                <a:buChar char="●"/>
              </a:pPr>
              <a:r>
                <a:rPr lang="en" sz="900">
                  <a:solidFill>
                    <a:srgbClr val="43695E"/>
                  </a:solidFill>
                  <a:latin typeface="Rubik"/>
                  <a:ea typeface="Rubik"/>
                  <a:cs typeface="Rubik"/>
                  <a:sym typeface="Rubik"/>
                </a:rPr>
                <a:t>Lanyard for cruise card (optional – sold on board)</a:t>
              </a:r>
              <a:endParaRPr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</p:grpSp>
      <p:sp>
        <p:nvSpPr>
          <p:cNvPr id="71" name="Google Shape;71;p13"/>
          <p:cNvSpPr/>
          <p:nvPr/>
        </p:nvSpPr>
        <p:spPr>
          <a:xfrm>
            <a:off x="2798650" y="4847050"/>
            <a:ext cx="2071500" cy="285000"/>
          </a:xfrm>
          <a:prstGeom prst="roundRect">
            <a:avLst>
              <a:gd fmla="val 16667" name="adj"/>
            </a:avLst>
          </a:prstGeom>
          <a:solidFill>
            <a:srgbClr val="4369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TOILETRIES</a:t>
            </a:r>
            <a:endParaRPr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2656350" y="5343650"/>
            <a:ext cx="19665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Sunscreen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Shampoo/conditioner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Makeup and skincare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Deodorant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Brush/comb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Toothpaste and toothbrush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Styling tools (flat iron, curling iron)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Hair dryer (most cruise lines have them, but they're low-powered)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Moisturizer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Body lotion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Lip balm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Razor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5137567" y="4847050"/>
            <a:ext cx="2071500" cy="285000"/>
          </a:xfrm>
          <a:prstGeom prst="roundRect">
            <a:avLst>
              <a:gd fmla="val 16667" name="adj"/>
            </a:avLst>
          </a:prstGeom>
          <a:solidFill>
            <a:srgbClr val="4369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GEAR &amp; ACCESSORIES</a:t>
            </a:r>
            <a:endParaRPr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4995275" y="5343650"/>
            <a:ext cx="1966500" cy="3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Phone chargers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Binoculars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Umbrella (optional)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USB charging hub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Lightweight backpack (water-resistant)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Magnetic hooks/clips for stateroom walls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Non-surge power strip (if allowed)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Water bottle or insulated coffee mug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Sunglasses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Small purse/clutch for dinners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Camera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Extra SD card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361300" y="8788350"/>
            <a:ext cx="6815700" cy="285000"/>
          </a:xfrm>
          <a:prstGeom prst="roundRect">
            <a:avLst>
              <a:gd fmla="val 16667" name="adj"/>
            </a:avLst>
          </a:prstGeom>
          <a:solidFill>
            <a:srgbClr val="4369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MEDICATION/FIRST AID KIT</a:t>
            </a:r>
            <a:endParaRPr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6" name="Google Shape;76;p13"/>
          <p:cNvSpPr txBox="1"/>
          <p:nvPr/>
        </p:nvSpPr>
        <p:spPr>
          <a:xfrm>
            <a:off x="219000" y="9284950"/>
            <a:ext cx="24648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Band-Aids and Steri-Strips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Cold medicine/cough drops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Hand sanitizing wipes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Pain relievers for adults and children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2656350" y="9284950"/>
            <a:ext cx="4268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Cortisone or anti-itch cream/ointment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Bug repellent for activities such as zip-lining and bear-viewing tours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Antacid tablets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857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695E"/>
              </a:buClr>
              <a:buSzPts val="900"/>
              <a:buFont typeface="Rubik"/>
              <a:buChar char="●"/>
            </a:pPr>
            <a:r>
              <a:rPr lang="en" sz="900">
                <a:solidFill>
                  <a:srgbClr val="43695E"/>
                </a:solidFill>
                <a:latin typeface="Rubik"/>
                <a:ea typeface="Rubik"/>
                <a:cs typeface="Rubik"/>
                <a:sym typeface="Rubik"/>
              </a:rPr>
              <a:t>Tweezers</a:t>
            </a:r>
            <a:endParaRPr sz="900">
              <a:solidFill>
                <a:srgbClr val="43695E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