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Lst>
  <p:sldSz cy="10692000" cx="7560000"/>
  <p:notesSz cx="6858000" cy="9144000"/>
  <p:embeddedFontLst>
    <p:embeddedFont>
      <p:font typeface="Poppins"/>
      <p:regular r:id="rId6"/>
      <p:bold r:id="rId7"/>
      <p:italic r:id="rId8"/>
      <p:boldItalic r:id="rId9"/>
    </p:embeddedFont>
    <p:embeddedFont>
      <p:font typeface="Poppins Light"/>
      <p:regular r:id="rId10"/>
      <p:bold r:id="rId11"/>
      <p:italic r:id="rId12"/>
      <p:boldItalic r:id="rId13"/>
    </p:embeddedFont>
    <p:embeddedFont>
      <p:font typeface="Jost SemiBold"/>
      <p:regular r:id="rId14"/>
      <p:bold r:id="rId15"/>
      <p:italic r:id="rId16"/>
      <p:boldItalic r:id="rId17"/>
    </p:embeddedFont>
    <p:embeddedFont>
      <p:font typeface="Jost Medium"/>
      <p:regular r:id="rId18"/>
      <p:bold r:id="rId19"/>
      <p:italic r:id="rId20"/>
      <p:boldItalic r:id="rId21"/>
    </p:embeddedFont>
    <p:embeddedFont>
      <p:font typeface="Poppins SemiBol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JostMedium-italic.fntdata"/><Relationship Id="rId22" Type="http://schemas.openxmlformats.org/officeDocument/2006/relationships/font" Target="fonts/PoppinsSemiBold-regular.fntdata"/><Relationship Id="rId21" Type="http://schemas.openxmlformats.org/officeDocument/2006/relationships/font" Target="fonts/JostMedium-boldItalic.fntdata"/><Relationship Id="rId24" Type="http://schemas.openxmlformats.org/officeDocument/2006/relationships/font" Target="fonts/PoppinsSemiBold-italic.fntdata"/><Relationship Id="rId23" Type="http://schemas.openxmlformats.org/officeDocument/2006/relationships/font" Target="fonts/Poppins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Poppins-boldItalic.fntdata"/><Relationship Id="rId25" Type="http://schemas.openxmlformats.org/officeDocument/2006/relationships/font" Target="fonts/PoppinsSemiBold-boldItalic.fntdata"/><Relationship Id="rId5" Type="http://schemas.openxmlformats.org/officeDocument/2006/relationships/slide" Target="slides/slide1.xml"/><Relationship Id="rId6" Type="http://schemas.openxmlformats.org/officeDocument/2006/relationships/font" Target="fonts/Poppins-regular.fntdata"/><Relationship Id="rId7" Type="http://schemas.openxmlformats.org/officeDocument/2006/relationships/font" Target="fonts/Poppins-bold.fntdata"/><Relationship Id="rId8" Type="http://schemas.openxmlformats.org/officeDocument/2006/relationships/font" Target="fonts/Poppins-italic.fntdata"/><Relationship Id="rId11" Type="http://schemas.openxmlformats.org/officeDocument/2006/relationships/font" Target="fonts/PoppinsLight-bold.fntdata"/><Relationship Id="rId10" Type="http://schemas.openxmlformats.org/officeDocument/2006/relationships/font" Target="fonts/PoppinsLight-regular.fntdata"/><Relationship Id="rId13" Type="http://schemas.openxmlformats.org/officeDocument/2006/relationships/font" Target="fonts/PoppinsLight-boldItalic.fntdata"/><Relationship Id="rId12" Type="http://schemas.openxmlformats.org/officeDocument/2006/relationships/font" Target="fonts/PoppinsLight-italic.fntdata"/><Relationship Id="rId15" Type="http://schemas.openxmlformats.org/officeDocument/2006/relationships/font" Target="fonts/JostSemiBold-bold.fntdata"/><Relationship Id="rId14" Type="http://schemas.openxmlformats.org/officeDocument/2006/relationships/font" Target="fonts/JostSemiBold-regular.fntdata"/><Relationship Id="rId17" Type="http://schemas.openxmlformats.org/officeDocument/2006/relationships/font" Target="fonts/JostSemiBold-boldItalic.fntdata"/><Relationship Id="rId16" Type="http://schemas.openxmlformats.org/officeDocument/2006/relationships/font" Target="fonts/JostSemiBold-italic.fntdata"/><Relationship Id="rId19" Type="http://schemas.openxmlformats.org/officeDocument/2006/relationships/font" Target="fonts/JostMedium-bold.fntdata"/><Relationship Id="rId18" Type="http://schemas.openxmlformats.org/officeDocument/2006/relationships/font" Target="fonts/Jos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509325" y="458775"/>
            <a:ext cx="1600675" cy="1622300"/>
          </a:xfrm>
          <a:prstGeom prst="rect">
            <a:avLst/>
          </a:prstGeom>
          <a:noFill/>
          <a:ln>
            <a:noFill/>
          </a:ln>
        </p:spPr>
      </p:pic>
      <p:grpSp>
        <p:nvGrpSpPr>
          <p:cNvPr id="55" name="Google Shape;55;p13"/>
          <p:cNvGrpSpPr/>
          <p:nvPr/>
        </p:nvGrpSpPr>
        <p:grpSpPr>
          <a:xfrm>
            <a:off x="435462" y="378088"/>
            <a:ext cx="4131900" cy="679862"/>
            <a:chOff x="427718" y="378088"/>
            <a:chExt cx="4131900" cy="679862"/>
          </a:xfrm>
        </p:grpSpPr>
        <p:sp>
          <p:nvSpPr>
            <p:cNvPr id="56" name="Google Shape;56;p13"/>
            <p:cNvSpPr txBox="1"/>
            <p:nvPr/>
          </p:nvSpPr>
          <p:spPr>
            <a:xfrm>
              <a:off x="427718" y="378088"/>
              <a:ext cx="41319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solidFill>
                    <a:schemeClr val="dk1"/>
                  </a:solidFill>
                  <a:latin typeface="Jost SemiBold"/>
                  <a:ea typeface="Jost SemiBold"/>
                  <a:cs typeface="Jost SemiBold"/>
                  <a:sym typeface="Jost SemiBold"/>
                </a:rPr>
                <a:t>LUCAS WILLIAMS</a:t>
              </a:r>
              <a:endParaRPr sz="2700">
                <a:solidFill>
                  <a:schemeClr val="dk1"/>
                </a:solidFill>
                <a:latin typeface="Jost SemiBold"/>
                <a:ea typeface="Jost SemiBold"/>
                <a:cs typeface="Jost SemiBold"/>
                <a:sym typeface="Jost SemiBold"/>
              </a:endParaRPr>
            </a:p>
          </p:txBody>
        </p:sp>
        <p:sp>
          <p:nvSpPr>
            <p:cNvPr id="57" name="Google Shape;57;p13"/>
            <p:cNvSpPr txBox="1"/>
            <p:nvPr/>
          </p:nvSpPr>
          <p:spPr>
            <a:xfrm>
              <a:off x="427718" y="811650"/>
              <a:ext cx="41319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62666D"/>
                  </a:solidFill>
                  <a:latin typeface="Poppins Light"/>
                  <a:ea typeface="Poppins Light"/>
                  <a:cs typeface="Poppins Light"/>
                  <a:sym typeface="Poppins Light"/>
                </a:rPr>
                <a:t>Data analyst</a:t>
              </a:r>
              <a:endParaRPr sz="1600">
                <a:solidFill>
                  <a:srgbClr val="62666D"/>
                </a:solidFill>
                <a:latin typeface="Poppins Light"/>
                <a:ea typeface="Poppins Light"/>
                <a:cs typeface="Poppins Light"/>
                <a:sym typeface="Poppins Light"/>
              </a:endParaRPr>
            </a:p>
          </p:txBody>
        </p:sp>
      </p:grpSp>
      <p:grpSp>
        <p:nvGrpSpPr>
          <p:cNvPr id="58" name="Google Shape;58;p13"/>
          <p:cNvGrpSpPr/>
          <p:nvPr/>
        </p:nvGrpSpPr>
        <p:grpSpPr>
          <a:xfrm>
            <a:off x="435462" y="1364900"/>
            <a:ext cx="4109525" cy="686125"/>
            <a:chOff x="450000" y="1364900"/>
            <a:chExt cx="4109525" cy="686125"/>
          </a:xfrm>
        </p:grpSpPr>
        <p:grpSp>
          <p:nvGrpSpPr>
            <p:cNvPr id="59" name="Google Shape;59;p13"/>
            <p:cNvGrpSpPr/>
            <p:nvPr/>
          </p:nvGrpSpPr>
          <p:grpSpPr>
            <a:xfrm>
              <a:off x="450000" y="1364900"/>
              <a:ext cx="1883700" cy="274500"/>
              <a:chOff x="447425" y="1364900"/>
              <a:chExt cx="1883700" cy="274500"/>
            </a:xfrm>
          </p:grpSpPr>
          <p:sp>
            <p:nvSpPr>
              <p:cNvPr id="60" name="Google Shape;60;p13"/>
              <p:cNvSpPr/>
              <p:nvPr/>
            </p:nvSpPr>
            <p:spPr>
              <a:xfrm>
                <a:off x="447425" y="1364900"/>
                <a:ext cx="18837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1" name="Google Shape;61;p13"/>
              <p:cNvGrpSpPr/>
              <p:nvPr/>
            </p:nvGrpSpPr>
            <p:grpSpPr>
              <a:xfrm>
                <a:off x="496025" y="1405700"/>
                <a:ext cx="1835096" cy="192900"/>
                <a:chOff x="495975" y="1405700"/>
                <a:chExt cx="1835096" cy="192900"/>
              </a:xfrm>
            </p:grpSpPr>
            <p:sp>
              <p:nvSpPr>
                <p:cNvPr id="62" name="Google Shape;62;p13"/>
                <p:cNvSpPr/>
                <p:nvPr/>
              </p:nvSpPr>
              <p:spPr>
                <a:xfrm>
                  <a:off x="495975" y="1405700"/>
                  <a:ext cx="192900" cy="192900"/>
                </a:xfrm>
                <a:prstGeom prst="ellipse">
                  <a:avLst/>
                </a:prstGeom>
                <a:solidFill>
                  <a:srgbClr val="6266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3" name="Google Shape;63;p13"/>
                <p:cNvPicPr preferRelativeResize="0"/>
                <p:nvPr/>
              </p:nvPicPr>
              <p:blipFill>
                <a:blip r:embed="rId4">
                  <a:alphaModFix/>
                </a:blip>
                <a:stretch>
                  <a:fillRect/>
                </a:stretch>
              </p:blipFill>
              <p:spPr>
                <a:xfrm>
                  <a:off x="548237" y="1442712"/>
                  <a:ext cx="88375" cy="118875"/>
                </a:xfrm>
                <a:prstGeom prst="rect">
                  <a:avLst/>
                </a:prstGeom>
                <a:noFill/>
                <a:ln>
                  <a:noFill/>
                </a:ln>
              </p:spPr>
            </p:pic>
            <p:sp>
              <p:nvSpPr>
                <p:cNvPr id="64" name="Google Shape;64;p13"/>
                <p:cNvSpPr txBox="1"/>
                <p:nvPr/>
              </p:nvSpPr>
              <p:spPr>
                <a:xfrm>
                  <a:off x="762671" y="1432850"/>
                  <a:ext cx="1568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62666D"/>
                      </a:solidFill>
                      <a:latin typeface="Poppins Light"/>
                      <a:ea typeface="Poppins Light"/>
                      <a:cs typeface="Poppins Light"/>
                      <a:sym typeface="Poppins Light"/>
                    </a:rPr>
                    <a:t>9 Maple Drive, Greenville</a:t>
                  </a:r>
                  <a:endParaRPr sz="900">
                    <a:solidFill>
                      <a:srgbClr val="62666D"/>
                    </a:solidFill>
                    <a:latin typeface="Poppins Light"/>
                    <a:ea typeface="Poppins Light"/>
                    <a:cs typeface="Poppins Light"/>
                    <a:sym typeface="Poppins Light"/>
                  </a:endParaRPr>
                </a:p>
              </p:txBody>
            </p:sp>
          </p:grpSp>
        </p:grpSp>
        <p:grpSp>
          <p:nvGrpSpPr>
            <p:cNvPr id="65" name="Google Shape;65;p13"/>
            <p:cNvGrpSpPr/>
            <p:nvPr/>
          </p:nvGrpSpPr>
          <p:grpSpPr>
            <a:xfrm>
              <a:off x="2482325" y="1364900"/>
              <a:ext cx="2077200" cy="274500"/>
              <a:chOff x="2482325" y="1364900"/>
              <a:chExt cx="2077200" cy="274500"/>
            </a:xfrm>
          </p:grpSpPr>
          <p:sp>
            <p:nvSpPr>
              <p:cNvPr id="66" name="Google Shape;66;p13"/>
              <p:cNvSpPr/>
              <p:nvPr/>
            </p:nvSpPr>
            <p:spPr>
              <a:xfrm>
                <a:off x="2482325" y="1364900"/>
                <a:ext cx="20772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txBox="1"/>
              <p:nvPr/>
            </p:nvSpPr>
            <p:spPr>
              <a:xfrm>
                <a:off x="2797625" y="1432850"/>
                <a:ext cx="17178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62666D"/>
                    </a:solidFill>
                    <a:latin typeface="Poppins Light"/>
                    <a:ea typeface="Poppins Light"/>
                    <a:cs typeface="Poppins Light"/>
                    <a:sym typeface="Poppins Light"/>
                  </a:rPr>
                  <a:t>linkedin.com/in/lucaswilliams</a:t>
                </a:r>
                <a:endParaRPr sz="900">
                  <a:solidFill>
                    <a:srgbClr val="62666D"/>
                  </a:solidFill>
                  <a:latin typeface="Poppins Light"/>
                  <a:ea typeface="Poppins Light"/>
                  <a:cs typeface="Poppins Light"/>
                  <a:sym typeface="Poppins Light"/>
                </a:endParaRPr>
              </a:p>
            </p:txBody>
          </p:sp>
          <p:grpSp>
            <p:nvGrpSpPr>
              <p:cNvPr id="68" name="Google Shape;68;p13"/>
              <p:cNvGrpSpPr/>
              <p:nvPr/>
            </p:nvGrpSpPr>
            <p:grpSpPr>
              <a:xfrm>
                <a:off x="2530925" y="1405700"/>
                <a:ext cx="192900" cy="192900"/>
                <a:chOff x="2530925" y="1405700"/>
                <a:chExt cx="192900" cy="192900"/>
              </a:xfrm>
            </p:grpSpPr>
            <p:sp>
              <p:nvSpPr>
                <p:cNvPr id="69" name="Google Shape;69;p13"/>
                <p:cNvSpPr/>
                <p:nvPr/>
              </p:nvSpPr>
              <p:spPr>
                <a:xfrm>
                  <a:off x="2530925" y="1405700"/>
                  <a:ext cx="192900" cy="192900"/>
                </a:xfrm>
                <a:prstGeom prst="ellipse">
                  <a:avLst/>
                </a:prstGeom>
                <a:solidFill>
                  <a:srgbClr val="6266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0" name="Google Shape;70;p13"/>
                <p:cNvPicPr preferRelativeResize="0"/>
                <p:nvPr/>
              </p:nvPicPr>
              <p:blipFill>
                <a:blip r:embed="rId5">
                  <a:alphaModFix/>
                </a:blip>
                <a:stretch>
                  <a:fillRect/>
                </a:stretch>
              </p:blipFill>
              <p:spPr>
                <a:xfrm>
                  <a:off x="2575225" y="1444625"/>
                  <a:ext cx="104300" cy="104300"/>
                </a:xfrm>
                <a:prstGeom prst="rect">
                  <a:avLst/>
                </a:prstGeom>
                <a:noFill/>
                <a:ln>
                  <a:noFill/>
                </a:ln>
              </p:spPr>
            </p:pic>
          </p:grpSp>
        </p:grpSp>
        <p:grpSp>
          <p:nvGrpSpPr>
            <p:cNvPr id="71" name="Google Shape;71;p13"/>
            <p:cNvGrpSpPr/>
            <p:nvPr/>
          </p:nvGrpSpPr>
          <p:grpSpPr>
            <a:xfrm>
              <a:off x="450000" y="1776525"/>
              <a:ext cx="1883700" cy="274500"/>
              <a:chOff x="450000" y="1776525"/>
              <a:chExt cx="1883700" cy="274500"/>
            </a:xfrm>
          </p:grpSpPr>
          <p:sp>
            <p:nvSpPr>
              <p:cNvPr id="72" name="Google Shape;72;p13"/>
              <p:cNvSpPr/>
              <p:nvPr/>
            </p:nvSpPr>
            <p:spPr>
              <a:xfrm>
                <a:off x="450000" y="1776525"/>
                <a:ext cx="18837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3"/>
              <p:cNvSpPr/>
              <p:nvPr/>
            </p:nvSpPr>
            <p:spPr>
              <a:xfrm>
                <a:off x="498600" y="1817325"/>
                <a:ext cx="192900" cy="192900"/>
              </a:xfrm>
              <a:prstGeom prst="ellipse">
                <a:avLst/>
              </a:prstGeom>
              <a:solidFill>
                <a:srgbClr val="6266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3"/>
              <p:cNvSpPr txBox="1"/>
              <p:nvPr/>
            </p:nvSpPr>
            <p:spPr>
              <a:xfrm>
                <a:off x="765296" y="1844475"/>
                <a:ext cx="15684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62666D"/>
                    </a:solidFill>
                    <a:latin typeface="Poppins Light"/>
                    <a:ea typeface="Poppins Light"/>
                    <a:cs typeface="Poppins Light"/>
                    <a:sym typeface="Poppins Light"/>
                  </a:rPr>
                  <a:t>lucas.williams@email.com</a:t>
                </a:r>
                <a:endParaRPr sz="900">
                  <a:solidFill>
                    <a:srgbClr val="62666D"/>
                  </a:solidFill>
                  <a:latin typeface="Poppins Light"/>
                  <a:ea typeface="Poppins Light"/>
                  <a:cs typeface="Poppins Light"/>
                  <a:sym typeface="Poppins Light"/>
                </a:endParaRPr>
              </a:p>
            </p:txBody>
          </p:sp>
          <p:pic>
            <p:nvPicPr>
              <p:cNvPr id="75" name="Google Shape;75;p13"/>
              <p:cNvPicPr preferRelativeResize="0"/>
              <p:nvPr/>
            </p:nvPicPr>
            <p:blipFill>
              <a:blip r:embed="rId6">
                <a:alphaModFix/>
              </a:blip>
              <a:stretch>
                <a:fillRect/>
              </a:stretch>
            </p:blipFill>
            <p:spPr>
              <a:xfrm>
                <a:off x="535573" y="1874125"/>
                <a:ext cx="118950" cy="79300"/>
              </a:xfrm>
              <a:prstGeom prst="rect">
                <a:avLst/>
              </a:prstGeom>
              <a:noFill/>
              <a:ln>
                <a:noFill/>
              </a:ln>
            </p:spPr>
          </p:pic>
        </p:grpSp>
        <p:grpSp>
          <p:nvGrpSpPr>
            <p:cNvPr id="76" name="Google Shape;76;p13"/>
            <p:cNvGrpSpPr/>
            <p:nvPr/>
          </p:nvGrpSpPr>
          <p:grpSpPr>
            <a:xfrm>
              <a:off x="2482325" y="1776525"/>
              <a:ext cx="1346700" cy="274500"/>
              <a:chOff x="2482325" y="1776525"/>
              <a:chExt cx="1346700" cy="274500"/>
            </a:xfrm>
          </p:grpSpPr>
          <p:sp>
            <p:nvSpPr>
              <p:cNvPr id="77" name="Google Shape;77;p13"/>
              <p:cNvSpPr/>
              <p:nvPr/>
            </p:nvSpPr>
            <p:spPr>
              <a:xfrm>
                <a:off x="2482325" y="1776525"/>
                <a:ext cx="13467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8" name="Google Shape;78;p13"/>
              <p:cNvSpPr/>
              <p:nvPr/>
            </p:nvSpPr>
            <p:spPr>
              <a:xfrm>
                <a:off x="2530925" y="1817325"/>
                <a:ext cx="192900" cy="192900"/>
              </a:xfrm>
              <a:prstGeom prst="ellipse">
                <a:avLst/>
              </a:prstGeom>
              <a:solidFill>
                <a:srgbClr val="62666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3"/>
              <p:cNvSpPr txBox="1"/>
              <p:nvPr/>
            </p:nvSpPr>
            <p:spPr>
              <a:xfrm>
                <a:off x="2797623" y="1844475"/>
                <a:ext cx="9612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solidFill>
                      <a:srgbClr val="62666D"/>
                    </a:solidFill>
                    <a:latin typeface="Poppins Light"/>
                    <a:ea typeface="Poppins Light"/>
                    <a:cs typeface="Poppins Light"/>
                    <a:sym typeface="Poppins Light"/>
                  </a:rPr>
                  <a:t>(555) 876-5432</a:t>
                </a:r>
                <a:endParaRPr sz="900">
                  <a:solidFill>
                    <a:srgbClr val="62666D"/>
                  </a:solidFill>
                  <a:latin typeface="Poppins Light"/>
                  <a:ea typeface="Poppins Light"/>
                  <a:cs typeface="Poppins Light"/>
                  <a:sym typeface="Poppins Light"/>
                </a:endParaRPr>
              </a:p>
            </p:txBody>
          </p:sp>
          <p:pic>
            <p:nvPicPr>
              <p:cNvPr id="80" name="Google Shape;80;p13"/>
              <p:cNvPicPr preferRelativeResize="0"/>
              <p:nvPr/>
            </p:nvPicPr>
            <p:blipFill>
              <a:blip r:embed="rId7">
                <a:alphaModFix/>
              </a:blip>
              <a:stretch>
                <a:fillRect/>
              </a:stretch>
            </p:blipFill>
            <p:spPr>
              <a:xfrm>
                <a:off x="2567275" y="1858825"/>
                <a:ext cx="120200" cy="109900"/>
              </a:xfrm>
              <a:prstGeom prst="rect">
                <a:avLst/>
              </a:prstGeom>
              <a:noFill/>
              <a:ln>
                <a:noFill/>
              </a:ln>
            </p:spPr>
          </p:pic>
        </p:grpSp>
      </p:grpSp>
      <p:grpSp>
        <p:nvGrpSpPr>
          <p:cNvPr id="81" name="Google Shape;81;p13"/>
          <p:cNvGrpSpPr/>
          <p:nvPr/>
        </p:nvGrpSpPr>
        <p:grpSpPr>
          <a:xfrm>
            <a:off x="435462" y="2245978"/>
            <a:ext cx="6682277" cy="854997"/>
            <a:chOff x="427721" y="2245978"/>
            <a:chExt cx="6682277" cy="854997"/>
          </a:xfrm>
        </p:grpSpPr>
        <p:sp>
          <p:nvSpPr>
            <p:cNvPr id="82" name="Google Shape;82;p13"/>
            <p:cNvSpPr txBox="1"/>
            <p:nvPr/>
          </p:nvSpPr>
          <p:spPr>
            <a:xfrm>
              <a:off x="427721" y="2245978"/>
              <a:ext cx="1580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62666D"/>
                  </a:solidFill>
                  <a:latin typeface="Jost Medium"/>
                  <a:ea typeface="Jost Medium"/>
                  <a:cs typeface="Jost Medium"/>
                  <a:sym typeface="Jost Medium"/>
                </a:rPr>
                <a:t>SUMMARY</a:t>
              </a:r>
              <a:endParaRPr sz="1600">
                <a:solidFill>
                  <a:srgbClr val="62666D"/>
                </a:solidFill>
                <a:latin typeface="Jost Medium"/>
                <a:ea typeface="Jost Medium"/>
                <a:cs typeface="Jost Medium"/>
                <a:sym typeface="Jost Medium"/>
              </a:endParaRPr>
            </a:p>
          </p:txBody>
        </p:sp>
        <p:sp>
          <p:nvSpPr>
            <p:cNvPr id="83" name="Google Shape;83;p13"/>
            <p:cNvSpPr txBox="1"/>
            <p:nvPr/>
          </p:nvSpPr>
          <p:spPr>
            <a:xfrm>
              <a:off x="449998" y="2602375"/>
              <a:ext cx="6660000" cy="49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rgbClr val="62666D"/>
                  </a:solidFill>
                  <a:latin typeface="Poppins Light"/>
                  <a:ea typeface="Poppins Light"/>
                  <a:cs typeface="Poppins Light"/>
                  <a:sym typeface="Poppins Light"/>
                </a:rPr>
                <a:t>Detail-oriented data analyst with over four years of experience in collecting, analyzing, and interpreting large datasets to drive business decisions. Proficient in data visualization tools and statistical analysis techniques. Strong problem-solving skills with a proven ability to improve business processes through data-driven insights.</a:t>
              </a:r>
              <a:endParaRPr sz="900">
                <a:solidFill>
                  <a:srgbClr val="62666D"/>
                </a:solidFill>
                <a:latin typeface="Poppins Light"/>
                <a:ea typeface="Poppins Light"/>
                <a:cs typeface="Poppins Light"/>
                <a:sym typeface="Poppins Light"/>
              </a:endParaRPr>
            </a:p>
          </p:txBody>
        </p:sp>
      </p:grpSp>
      <p:grpSp>
        <p:nvGrpSpPr>
          <p:cNvPr id="84" name="Google Shape;84;p13"/>
          <p:cNvGrpSpPr/>
          <p:nvPr/>
        </p:nvGrpSpPr>
        <p:grpSpPr>
          <a:xfrm>
            <a:off x="435462" y="3337139"/>
            <a:ext cx="6682238" cy="4060256"/>
            <a:chOff x="427721" y="3337139"/>
            <a:chExt cx="6682238" cy="4060256"/>
          </a:xfrm>
        </p:grpSpPr>
        <p:sp>
          <p:nvSpPr>
            <p:cNvPr id="85" name="Google Shape;85;p13"/>
            <p:cNvSpPr txBox="1"/>
            <p:nvPr/>
          </p:nvSpPr>
          <p:spPr>
            <a:xfrm>
              <a:off x="427721" y="3337139"/>
              <a:ext cx="1580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62666D"/>
                  </a:solidFill>
                  <a:latin typeface="Jost Medium"/>
                  <a:ea typeface="Jost Medium"/>
                  <a:cs typeface="Jost Medium"/>
                  <a:sym typeface="Jost Medium"/>
                </a:rPr>
                <a:t>EXPERIENCE</a:t>
              </a:r>
              <a:endParaRPr sz="1600">
                <a:solidFill>
                  <a:srgbClr val="62666D"/>
                </a:solidFill>
                <a:latin typeface="Jost Medium"/>
                <a:ea typeface="Jost Medium"/>
                <a:cs typeface="Jost Medium"/>
                <a:sym typeface="Jost Medium"/>
              </a:endParaRPr>
            </a:p>
          </p:txBody>
        </p:sp>
        <p:grpSp>
          <p:nvGrpSpPr>
            <p:cNvPr id="86" name="Google Shape;86;p13"/>
            <p:cNvGrpSpPr/>
            <p:nvPr/>
          </p:nvGrpSpPr>
          <p:grpSpPr>
            <a:xfrm>
              <a:off x="448475" y="3693525"/>
              <a:ext cx="6661484" cy="1748950"/>
              <a:chOff x="448475" y="3693525"/>
              <a:chExt cx="6661484" cy="1748950"/>
            </a:xfrm>
          </p:grpSpPr>
          <p:sp>
            <p:nvSpPr>
              <p:cNvPr id="87" name="Google Shape;87;p13"/>
              <p:cNvSpPr txBox="1"/>
              <p:nvPr/>
            </p:nvSpPr>
            <p:spPr>
              <a:xfrm>
                <a:off x="449999" y="3693525"/>
                <a:ext cx="22635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900">
                    <a:latin typeface="Poppins"/>
                    <a:ea typeface="Poppins"/>
                    <a:cs typeface="Poppins"/>
                    <a:sym typeface="Poppins"/>
                  </a:rPr>
                  <a:t>DATA ANALYST</a:t>
                </a:r>
                <a:endParaRPr b="1" sz="900">
                  <a:latin typeface="Poppins"/>
                  <a:ea typeface="Poppins"/>
                  <a:cs typeface="Poppins"/>
                  <a:sym typeface="Poppins"/>
                </a:endParaRPr>
              </a:p>
            </p:txBody>
          </p:sp>
          <p:grpSp>
            <p:nvGrpSpPr>
              <p:cNvPr id="88" name="Google Shape;88;p13"/>
              <p:cNvGrpSpPr/>
              <p:nvPr/>
            </p:nvGrpSpPr>
            <p:grpSpPr>
              <a:xfrm>
                <a:off x="448475" y="4047925"/>
                <a:ext cx="6661484" cy="1394550"/>
                <a:chOff x="448475" y="4047925"/>
                <a:chExt cx="6661484" cy="1394550"/>
              </a:xfrm>
            </p:grpSpPr>
            <p:grpSp>
              <p:nvGrpSpPr>
                <p:cNvPr id="89" name="Google Shape;89;p13"/>
                <p:cNvGrpSpPr/>
                <p:nvPr/>
              </p:nvGrpSpPr>
              <p:grpSpPr>
                <a:xfrm>
                  <a:off x="450000" y="4047925"/>
                  <a:ext cx="3774250" cy="138600"/>
                  <a:chOff x="450000" y="4047925"/>
                  <a:chExt cx="3774250" cy="138600"/>
                </a:xfrm>
              </p:grpSpPr>
              <p:sp>
                <p:nvSpPr>
                  <p:cNvPr id="90" name="Google Shape;90;p13"/>
                  <p:cNvSpPr txBox="1"/>
                  <p:nvPr/>
                </p:nvSpPr>
                <p:spPr>
                  <a:xfrm>
                    <a:off x="450000" y="4047925"/>
                    <a:ext cx="18363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rgbClr val="62666D"/>
                        </a:solidFill>
                        <a:latin typeface="Poppins SemiBold"/>
                        <a:ea typeface="Poppins SemiBold"/>
                        <a:cs typeface="Poppins SemiBold"/>
                        <a:sym typeface="Poppins SemiBold"/>
                      </a:rPr>
                      <a:t>INSIGHT ANALYTICS, GREENVILLE</a:t>
                    </a:r>
                    <a:endParaRPr sz="900">
                      <a:solidFill>
                        <a:srgbClr val="62666D"/>
                      </a:solidFill>
                      <a:latin typeface="Poppins SemiBold"/>
                      <a:ea typeface="Poppins SemiBold"/>
                      <a:cs typeface="Poppins SemiBold"/>
                      <a:sym typeface="Poppins SemiBold"/>
                    </a:endParaRPr>
                  </a:p>
                </p:txBody>
              </p:sp>
              <p:sp>
                <p:nvSpPr>
                  <p:cNvPr id="91" name="Google Shape;91;p13"/>
                  <p:cNvSpPr txBox="1"/>
                  <p:nvPr/>
                </p:nvSpPr>
                <p:spPr>
                  <a:xfrm>
                    <a:off x="2286300" y="4047925"/>
                    <a:ext cx="87900" cy="1386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900">
                        <a:solidFill>
                          <a:schemeClr val="dk1"/>
                        </a:solidFill>
                        <a:latin typeface="Poppins SemiBold"/>
                        <a:ea typeface="Poppins SemiBold"/>
                        <a:cs typeface="Poppins SemiBold"/>
                        <a:sym typeface="Poppins SemiBold"/>
                      </a:rPr>
                      <a:t>|</a:t>
                    </a:r>
                    <a:endParaRPr sz="900">
                      <a:solidFill>
                        <a:schemeClr val="dk1"/>
                      </a:solidFill>
                      <a:latin typeface="Poppins SemiBold"/>
                      <a:ea typeface="Poppins SemiBold"/>
                      <a:cs typeface="Poppins SemiBold"/>
                      <a:sym typeface="Poppins SemiBold"/>
                    </a:endParaRPr>
                  </a:p>
                </p:txBody>
              </p:sp>
              <p:sp>
                <p:nvSpPr>
                  <p:cNvPr id="92" name="Google Shape;92;p13"/>
                  <p:cNvSpPr txBox="1"/>
                  <p:nvPr/>
                </p:nvSpPr>
                <p:spPr>
                  <a:xfrm>
                    <a:off x="2387950" y="4047925"/>
                    <a:ext cx="18363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chemeClr val="dk1"/>
                        </a:solidFill>
                        <a:latin typeface="Poppins"/>
                        <a:ea typeface="Poppins"/>
                        <a:cs typeface="Poppins"/>
                        <a:sym typeface="Poppins"/>
                      </a:rPr>
                      <a:t>August 2019 – Present</a:t>
                    </a:r>
                    <a:endParaRPr sz="900">
                      <a:solidFill>
                        <a:schemeClr val="dk1"/>
                      </a:solidFill>
                      <a:latin typeface="Poppins"/>
                      <a:ea typeface="Poppins"/>
                      <a:cs typeface="Poppins"/>
                      <a:sym typeface="Poppins"/>
                    </a:endParaRPr>
                  </a:p>
                </p:txBody>
              </p:sp>
            </p:grpSp>
            <p:grpSp>
              <p:nvGrpSpPr>
                <p:cNvPr id="93" name="Google Shape;93;p13"/>
                <p:cNvGrpSpPr/>
                <p:nvPr/>
              </p:nvGrpSpPr>
              <p:grpSpPr>
                <a:xfrm>
                  <a:off x="448475" y="4402325"/>
                  <a:ext cx="6661477" cy="318600"/>
                  <a:chOff x="448475" y="4402325"/>
                  <a:chExt cx="6661477" cy="318600"/>
                </a:xfrm>
              </p:grpSpPr>
              <p:sp>
                <p:nvSpPr>
                  <p:cNvPr id="94" name="Google Shape;94;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txBox="1"/>
                  <p:nvPr/>
                </p:nvSpPr>
                <p:spPr>
                  <a:xfrm>
                    <a:off x="753552" y="4402325"/>
                    <a:ext cx="63564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900">
                        <a:latin typeface="Poppins Light"/>
                        <a:ea typeface="Poppins Light"/>
                        <a:cs typeface="Poppins Light"/>
                        <a:sym typeface="Poppins Light"/>
                      </a:rPr>
                      <a:t>Analyzed and interpreted large datasets, providing actionable insights that resulted in a 15% increase in </a:t>
                    </a:r>
                    <a:endParaRPr sz="900">
                      <a:latin typeface="Poppins Light"/>
                      <a:ea typeface="Poppins Light"/>
                      <a:cs typeface="Poppins Light"/>
                      <a:sym typeface="Poppins Light"/>
                    </a:endParaRPr>
                  </a:p>
                  <a:p>
                    <a:pPr indent="0" lvl="0" marL="0" rtl="0" algn="l">
                      <a:lnSpc>
                        <a:spcPct val="130000"/>
                      </a:lnSpc>
                      <a:spcBef>
                        <a:spcPts val="0"/>
                      </a:spcBef>
                      <a:spcAft>
                        <a:spcPts val="0"/>
                      </a:spcAft>
                      <a:buNone/>
                    </a:pPr>
                    <a:r>
                      <a:rPr lang="ru" sz="900">
                        <a:latin typeface="Poppins Light"/>
                        <a:ea typeface="Poppins Light"/>
                        <a:cs typeface="Poppins Light"/>
                        <a:sym typeface="Poppins Light"/>
                      </a:rPr>
                      <a:t>company revenue.</a:t>
                    </a:r>
                    <a:endParaRPr sz="900">
                      <a:latin typeface="Poppins Light"/>
                      <a:ea typeface="Poppins Light"/>
                      <a:cs typeface="Poppins Light"/>
                      <a:sym typeface="Poppins Light"/>
                    </a:endParaRPr>
                  </a:p>
                </p:txBody>
              </p:sp>
            </p:grpSp>
            <p:grpSp>
              <p:nvGrpSpPr>
                <p:cNvPr id="96" name="Google Shape;96;p13"/>
                <p:cNvGrpSpPr/>
                <p:nvPr/>
              </p:nvGrpSpPr>
              <p:grpSpPr>
                <a:xfrm>
                  <a:off x="448475" y="4762864"/>
                  <a:ext cx="6661484" cy="138600"/>
                  <a:chOff x="448475" y="4402347"/>
                  <a:chExt cx="6661484" cy="138600"/>
                </a:xfrm>
              </p:grpSpPr>
              <p:sp>
                <p:nvSpPr>
                  <p:cNvPr id="97" name="Google Shape;97;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8" name="Google Shape;98;p13"/>
                  <p:cNvSpPr txBox="1"/>
                  <p:nvPr/>
                </p:nvSpPr>
                <p:spPr>
                  <a:xfrm>
                    <a:off x="753559" y="4402347"/>
                    <a:ext cx="6356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Developed automated dashboards using Power bi and Tableau to visualize key performance metrics.</a:t>
                    </a:r>
                    <a:endParaRPr sz="900">
                      <a:latin typeface="Poppins Light"/>
                      <a:ea typeface="Poppins Light"/>
                      <a:cs typeface="Poppins Light"/>
                      <a:sym typeface="Poppins Light"/>
                    </a:endParaRPr>
                  </a:p>
                </p:txBody>
              </p:sp>
            </p:grpSp>
            <p:grpSp>
              <p:nvGrpSpPr>
                <p:cNvPr id="99" name="Google Shape;99;p13"/>
                <p:cNvGrpSpPr/>
                <p:nvPr/>
              </p:nvGrpSpPr>
              <p:grpSpPr>
                <a:xfrm>
                  <a:off x="448475" y="4943358"/>
                  <a:ext cx="6661477" cy="318600"/>
                  <a:chOff x="448475" y="4402325"/>
                  <a:chExt cx="6661477" cy="318600"/>
                </a:xfrm>
              </p:grpSpPr>
              <p:sp>
                <p:nvSpPr>
                  <p:cNvPr id="100" name="Google Shape;100;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3"/>
                  <p:cNvSpPr txBox="1"/>
                  <p:nvPr/>
                </p:nvSpPr>
                <p:spPr>
                  <a:xfrm>
                    <a:off x="753552" y="4402325"/>
                    <a:ext cx="63564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Collaborated with stakeholders to identify business requirements and optimize processes based on</a:t>
                    </a:r>
                    <a:endParaRPr sz="900">
                      <a:latin typeface="Poppins Light"/>
                      <a:ea typeface="Poppins Light"/>
                      <a:cs typeface="Poppins Light"/>
                      <a:sym typeface="Poppins Light"/>
                    </a:endParaRPr>
                  </a:p>
                  <a:p>
                    <a:pPr indent="0" lvl="0" marL="0" rtl="0" algn="l">
                      <a:lnSpc>
                        <a:spcPct val="130000"/>
                      </a:lnSpc>
                      <a:spcBef>
                        <a:spcPts val="0"/>
                      </a:spcBef>
                      <a:spcAft>
                        <a:spcPts val="0"/>
                      </a:spcAft>
                      <a:buNone/>
                    </a:pPr>
                    <a:r>
                      <a:rPr lang="ru" sz="900">
                        <a:latin typeface="Poppins Light"/>
                        <a:ea typeface="Poppins Light"/>
                        <a:cs typeface="Poppins Light"/>
                        <a:sym typeface="Poppins Light"/>
                      </a:rPr>
                      <a:t>data findings.</a:t>
                    </a:r>
                    <a:endParaRPr sz="900">
                      <a:latin typeface="Poppins Light"/>
                      <a:ea typeface="Poppins Light"/>
                      <a:cs typeface="Poppins Light"/>
                      <a:sym typeface="Poppins Light"/>
                    </a:endParaRPr>
                  </a:p>
                </p:txBody>
              </p:sp>
            </p:grpSp>
            <p:grpSp>
              <p:nvGrpSpPr>
                <p:cNvPr id="102" name="Google Shape;102;p13"/>
                <p:cNvGrpSpPr/>
                <p:nvPr/>
              </p:nvGrpSpPr>
              <p:grpSpPr>
                <a:xfrm>
                  <a:off x="448475" y="5303875"/>
                  <a:ext cx="6661477" cy="138600"/>
                  <a:chOff x="448475" y="4402325"/>
                  <a:chExt cx="6661477" cy="138600"/>
                </a:xfrm>
              </p:grpSpPr>
              <p:sp>
                <p:nvSpPr>
                  <p:cNvPr id="103" name="Google Shape;103;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4" name="Google Shape;104;p13"/>
                  <p:cNvSpPr txBox="1"/>
                  <p:nvPr/>
                </p:nvSpPr>
                <p:spPr>
                  <a:xfrm>
                    <a:off x="753552" y="4402325"/>
                    <a:ext cx="6356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Improved data collection methods, reducing processing time by 20%.</a:t>
                    </a:r>
                    <a:endParaRPr sz="900">
                      <a:latin typeface="Poppins Light"/>
                      <a:ea typeface="Poppins Light"/>
                      <a:cs typeface="Poppins Light"/>
                      <a:sym typeface="Poppins Light"/>
                    </a:endParaRPr>
                  </a:p>
                </p:txBody>
              </p:sp>
            </p:grpSp>
          </p:grpSp>
        </p:grpSp>
        <p:grpSp>
          <p:nvGrpSpPr>
            <p:cNvPr id="105" name="Google Shape;105;p13"/>
            <p:cNvGrpSpPr/>
            <p:nvPr/>
          </p:nvGrpSpPr>
          <p:grpSpPr>
            <a:xfrm>
              <a:off x="448475" y="5828445"/>
              <a:ext cx="6661477" cy="1568950"/>
              <a:chOff x="448475" y="5828445"/>
              <a:chExt cx="6661477" cy="1568950"/>
            </a:xfrm>
          </p:grpSpPr>
          <p:sp>
            <p:nvSpPr>
              <p:cNvPr id="106" name="Google Shape;106;p13"/>
              <p:cNvSpPr txBox="1"/>
              <p:nvPr/>
            </p:nvSpPr>
            <p:spPr>
              <a:xfrm>
                <a:off x="449999" y="5828445"/>
                <a:ext cx="22635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900">
                    <a:latin typeface="Poppins"/>
                    <a:ea typeface="Poppins"/>
                    <a:cs typeface="Poppins"/>
                    <a:sym typeface="Poppins"/>
                  </a:rPr>
                  <a:t>JUNIOR DATA ANALYST</a:t>
                </a:r>
                <a:endParaRPr b="1" sz="900">
                  <a:latin typeface="Poppins"/>
                  <a:ea typeface="Poppins"/>
                  <a:cs typeface="Poppins"/>
                  <a:sym typeface="Poppins"/>
                </a:endParaRPr>
              </a:p>
            </p:txBody>
          </p:sp>
          <p:grpSp>
            <p:nvGrpSpPr>
              <p:cNvPr id="107" name="Google Shape;107;p13"/>
              <p:cNvGrpSpPr/>
              <p:nvPr/>
            </p:nvGrpSpPr>
            <p:grpSpPr>
              <a:xfrm>
                <a:off x="450000" y="6182845"/>
                <a:ext cx="4062175" cy="138605"/>
                <a:chOff x="450000" y="4047925"/>
                <a:chExt cx="4062175" cy="138605"/>
              </a:xfrm>
            </p:grpSpPr>
            <p:sp>
              <p:nvSpPr>
                <p:cNvPr id="108" name="Google Shape;108;p13"/>
                <p:cNvSpPr txBox="1"/>
                <p:nvPr/>
              </p:nvSpPr>
              <p:spPr>
                <a:xfrm>
                  <a:off x="450000" y="4047930"/>
                  <a:ext cx="24795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rgbClr val="62666D"/>
                      </a:solidFill>
                      <a:latin typeface="Poppins SemiBold"/>
                      <a:ea typeface="Poppins SemiBold"/>
                      <a:cs typeface="Poppins SemiBold"/>
                      <a:sym typeface="Poppins SemiBold"/>
                    </a:rPr>
                    <a:t>BRIGHTDATA SOLUTIONS, GREENVILLE</a:t>
                  </a:r>
                  <a:endParaRPr sz="900">
                    <a:solidFill>
                      <a:srgbClr val="62666D"/>
                    </a:solidFill>
                    <a:latin typeface="Poppins SemiBold"/>
                    <a:ea typeface="Poppins SemiBold"/>
                    <a:cs typeface="Poppins SemiBold"/>
                    <a:sym typeface="Poppins SemiBold"/>
                  </a:endParaRPr>
                </a:p>
              </p:txBody>
            </p:sp>
            <p:sp>
              <p:nvSpPr>
                <p:cNvPr id="109" name="Google Shape;109;p13"/>
                <p:cNvSpPr txBox="1"/>
                <p:nvPr/>
              </p:nvSpPr>
              <p:spPr>
                <a:xfrm>
                  <a:off x="2555269" y="4047925"/>
                  <a:ext cx="87900" cy="1386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None/>
                  </a:pPr>
                  <a:r>
                    <a:rPr lang="ru" sz="900">
                      <a:solidFill>
                        <a:schemeClr val="dk1"/>
                      </a:solidFill>
                      <a:latin typeface="Poppins SemiBold"/>
                      <a:ea typeface="Poppins SemiBold"/>
                      <a:cs typeface="Poppins SemiBold"/>
                      <a:sym typeface="Poppins SemiBold"/>
                    </a:rPr>
                    <a:t>|</a:t>
                  </a:r>
                  <a:endParaRPr sz="900">
                    <a:solidFill>
                      <a:schemeClr val="dk1"/>
                    </a:solidFill>
                    <a:latin typeface="Poppins SemiBold"/>
                    <a:ea typeface="Poppins SemiBold"/>
                    <a:cs typeface="Poppins SemiBold"/>
                    <a:sym typeface="Poppins SemiBold"/>
                  </a:endParaRPr>
                </a:p>
              </p:txBody>
            </p:sp>
            <p:sp>
              <p:nvSpPr>
                <p:cNvPr id="110" name="Google Shape;110;p13"/>
                <p:cNvSpPr txBox="1"/>
                <p:nvPr/>
              </p:nvSpPr>
              <p:spPr>
                <a:xfrm>
                  <a:off x="2675875" y="4047925"/>
                  <a:ext cx="18363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chemeClr val="dk1"/>
                      </a:solidFill>
                      <a:latin typeface="Poppins"/>
                      <a:ea typeface="Poppins"/>
                      <a:cs typeface="Poppins"/>
                      <a:sym typeface="Poppins"/>
                    </a:rPr>
                    <a:t>June 2017 – July 2019</a:t>
                  </a:r>
                  <a:endParaRPr sz="900">
                    <a:solidFill>
                      <a:schemeClr val="dk1"/>
                    </a:solidFill>
                    <a:latin typeface="Poppins"/>
                    <a:ea typeface="Poppins"/>
                    <a:cs typeface="Poppins"/>
                    <a:sym typeface="Poppins"/>
                  </a:endParaRPr>
                </a:p>
              </p:txBody>
            </p:sp>
          </p:grpSp>
          <p:grpSp>
            <p:nvGrpSpPr>
              <p:cNvPr id="111" name="Google Shape;111;p13"/>
              <p:cNvGrpSpPr/>
              <p:nvPr/>
            </p:nvGrpSpPr>
            <p:grpSpPr>
              <a:xfrm>
                <a:off x="448475" y="6537245"/>
                <a:ext cx="6661477" cy="318600"/>
                <a:chOff x="448475" y="4402325"/>
                <a:chExt cx="6661477" cy="318600"/>
              </a:xfrm>
            </p:grpSpPr>
            <p:sp>
              <p:nvSpPr>
                <p:cNvPr id="112" name="Google Shape;112;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3"/>
                <p:cNvSpPr txBox="1"/>
                <p:nvPr/>
              </p:nvSpPr>
              <p:spPr>
                <a:xfrm>
                  <a:off x="753552" y="4402325"/>
                  <a:ext cx="63564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Assisted in data cleansing and preparation for analysis, ensuring high-quality datasets for </a:t>
                  </a:r>
                  <a:endParaRPr sz="900">
                    <a:latin typeface="Poppins Light"/>
                    <a:ea typeface="Poppins Light"/>
                    <a:cs typeface="Poppins Light"/>
                    <a:sym typeface="Poppins Light"/>
                  </a:endParaRPr>
                </a:p>
                <a:p>
                  <a:pPr indent="0" lvl="0" marL="0" rtl="0" algn="l">
                    <a:lnSpc>
                      <a:spcPct val="130000"/>
                    </a:lnSpc>
                    <a:spcBef>
                      <a:spcPts val="0"/>
                    </a:spcBef>
                    <a:spcAft>
                      <a:spcPts val="0"/>
                    </a:spcAft>
                    <a:buNone/>
                  </a:pPr>
                  <a:r>
                    <a:rPr lang="ru" sz="900">
                      <a:latin typeface="Poppins Light"/>
                      <a:ea typeface="Poppins Light"/>
                      <a:cs typeface="Poppins Light"/>
                      <a:sym typeface="Poppins Light"/>
                    </a:rPr>
                    <a:t>accurate reporting.</a:t>
                  </a:r>
                  <a:endParaRPr sz="900">
                    <a:latin typeface="Poppins Light"/>
                    <a:ea typeface="Poppins Light"/>
                    <a:cs typeface="Poppins Light"/>
                    <a:sym typeface="Poppins Light"/>
                  </a:endParaRPr>
                </a:p>
              </p:txBody>
            </p:sp>
          </p:grpSp>
          <p:grpSp>
            <p:nvGrpSpPr>
              <p:cNvPr id="114" name="Google Shape;114;p13"/>
              <p:cNvGrpSpPr/>
              <p:nvPr/>
            </p:nvGrpSpPr>
            <p:grpSpPr>
              <a:xfrm>
                <a:off x="448475" y="6897761"/>
                <a:ext cx="6661477" cy="138600"/>
                <a:chOff x="448475" y="4402325"/>
                <a:chExt cx="6661477" cy="138600"/>
              </a:xfrm>
            </p:grpSpPr>
            <p:sp>
              <p:nvSpPr>
                <p:cNvPr id="115" name="Google Shape;115;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6" name="Google Shape;116;p13"/>
                <p:cNvSpPr txBox="1"/>
                <p:nvPr/>
              </p:nvSpPr>
              <p:spPr>
                <a:xfrm>
                  <a:off x="753552" y="4402325"/>
                  <a:ext cx="6356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Created reports and visualizations that helped identify trends and business opportunities for clients.</a:t>
                  </a:r>
                  <a:endParaRPr sz="900">
                    <a:latin typeface="Poppins Light"/>
                    <a:ea typeface="Poppins Light"/>
                    <a:cs typeface="Poppins Light"/>
                    <a:sym typeface="Poppins Light"/>
                  </a:endParaRPr>
                </a:p>
              </p:txBody>
            </p:sp>
          </p:grpSp>
          <p:grpSp>
            <p:nvGrpSpPr>
              <p:cNvPr id="117" name="Google Shape;117;p13"/>
              <p:cNvGrpSpPr/>
              <p:nvPr/>
            </p:nvGrpSpPr>
            <p:grpSpPr>
              <a:xfrm>
                <a:off x="448475" y="7078278"/>
                <a:ext cx="6661477" cy="138600"/>
                <a:chOff x="448475" y="4402325"/>
                <a:chExt cx="6661477" cy="138600"/>
              </a:xfrm>
            </p:grpSpPr>
            <p:sp>
              <p:nvSpPr>
                <p:cNvPr id="118" name="Google Shape;118;p13"/>
                <p:cNvSpPr/>
                <p:nvPr/>
              </p:nvSpPr>
              <p:spPr>
                <a:xfrm>
                  <a:off x="448475" y="444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3"/>
                <p:cNvSpPr txBox="1"/>
                <p:nvPr/>
              </p:nvSpPr>
              <p:spPr>
                <a:xfrm>
                  <a:off x="753552" y="4402325"/>
                  <a:ext cx="6356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Conducted A/B testing and statistical analysis to support marketing campaigns and product launches.</a:t>
                  </a:r>
                  <a:endParaRPr sz="900">
                    <a:latin typeface="Poppins Light"/>
                    <a:ea typeface="Poppins Light"/>
                    <a:cs typeface="Poppins Light"/>
                    <a:sym typeface="Poppins Light"/>
                  </a:endParaRPr>
                </a:p>
              </p:txBody>
            </p:sp>
          </p:grpSp>
          <p:grpSp>
            <p:nvGrpSpPr>
              <p:cNvPr id="120" name="Google Shape;120;p13"/>
              <p:cNvGrpSpPr/>
              <p:nvPr/>
            </p:nvGrpSpPr>
            <p:grpSpPr>
              <a:xfrm>
                <a:off x="448475" y="7258795"/>
                <a:ext cx="6661477" cy="138600"/>
                <a:chOff x="448475" y="4222325"/>
                <a:chExt cx="6661477" cy="138600"/>
              </a:xfrm>
            </p:grpSpPr>
            <p:sp>
              <p:nvSpPr>
                <p:cNvPr id="121" name="Google Shape;121;p13"/>
                <p:cNvSpPr/>
                <p:nvPr/>
              </p:nvSpPr>
              <p:spPr>
                <a:xfrm>
                  <a:off x="448475" y="4265000"/>
                  <a:ext cx="117900" cy="6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13"/>
                <p:cNvSpPr txBox="1"/>
                <p:nvPr/>
              </p:nvSpPr>
              <p:spPr>
                <a:xfrm>
                  <a:off x="753552" y="4222325"/>
                  <a:ext cx="63564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latin typeface="Poppins Light"/>
                      <a:ea typeface="Poppins Light"/>
                      <a:cs typeface="Poppins Light"/>
                      <a:sym typeface="Poppins Light"/>
                    </a:rPr>
                    <a:t>Optimized excel-based reporting processes, reducing manual work by 30%.</a:t>
                  </a:r>
                  <a:endParaRPr sz="900">
                    <a:latin typeface="Poppins Light"/>
                    <a:ea typeface="Poppins Light"/>
                    <a:cs typeface="Poppins Light"/>
                    <a:sym typeface="Poppins Light"/>
                  </a:endParaRPr>
                </a:p>
              </p:txBody>
            </p:sp>
          </p:grpSp>
        </p:grpSp>
      </p:grpSp>
      <p:grpSp>
        <p:nvGrpSpPr>
          <p:cNvPr id="123" name="Google Shape;123;p13"/>
          <p:cNvGrpSpPr/>
          <p:nvPr/>
        </p:nvGrpSpPr>
        <p:grpSpPr>
          <a:xfrm>
            <a:off x="435462" y="7606164"/>
            <a:ext cx="6682229" cy="1214661"/>
            <a:chOff x="427721" y="7606164"/>
            <a:chExt cx="6682229" cy="1214661"/>
          </a:xfrm>
        </p:grpSpPr>
        <p:sp>
          <p:nvSpPr>
            <p:cNvPr id="124" name="Google Shape;124;p13"/>
            <p:cNvSpPr txBox="1"/>
            <p:nvPr/>
          </p:nvSpPr>
          <p:spPr>
            <a:xfrm>
              <a:off x="427721" y="7606164"/>
              <a:ext cx="1580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62666D"/>
                  </a:solidFill>
                  <a:latin typeface="Jost Medium"/>
                  <a:ea typeface="Jost Medium"/>
                  <a:cs typeface="Jost Medium"/>
                  <a:sym typeface="Jost Medium"/>
                </a:rPr>
                <a:t>EDUCATION</a:t>
              </a:r>
              <a:endParaRPr sz="1600">
                <a:solidFill>
                  <a:srgbClr val="62666D"/>
                </a:solidFill>
                <a:latin typeface="Jost Medium"/>
                <a:ea typeface="Jost Medium"/>
                <a:cs typeface="Jost Medium"/>
                <a:sym typeface="Jost Medium"/>
              </a:endParaRPr>
            </a:p>
          </p:txBody>
        </p:sp>
        <p:sp>
          <p:nvSpPr>
            <p:cNvPr id="125" name="Google Shape;125;p13"/>
            <p:cNvSpPr txBox="1"/>
            <p:nvPr/>
          </p:nvSpPr>
          <p:spPr>
            <a:xfrm>
              <a:off x="449825" y="8502225"/>
              <a:ext cx="6660000" cy="31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rgbClr val="62666D"/>
                  </a:solidFill>
                  <a:latin typeface="Poppins SemiBold"/>
                  <a:ea typeface="Poppins SemiBold"/>
                  <a:cs typeface="Poppins SemiBold"/>
                  <a:sym typeface="Poppins SemiBold"/>
                </a:rPr>
                <a:t>Relevant coursework</a:t>
              </a:r>
              <a:r>
                <a:rPr lang="ru" sz="900">
                  <a:solidFill>
                    <a:srgbClr val="62666D"/>
                  </a:solidFill>
                  <a:latin typeface="Poppins Light"/>
                  <a:ea typeface="Poppins Light"/>
                  <a:cs typeface="Poppins Light"/>
                  <a:sym typeface="Poppins Light"/>
                </a:rPr>
                <a:t>:</a:t>
              </a:r>
              <a:r>
                <a:rPr lang="ru" sz="900">
                  <a:latin typeface="Poppins Light"/>
                  <a:ea typeface="Poppins Light"/>
                  <a:cs typeface="Poppins Light"/>
                  <a:sym typeface="Poppins Light"/>
                </a:rPr>
                <a:t> statistical analysis, machine learning, data mining, database systems, predictive modeling, and business intelligence.</a:t>
              </a:r>
              <a:endParaRPr sz="900">
                <a:latin typeface="Poppins Light"/>
                <a:ea typeface="Poppins Light"/>
                <a:cs typeface="Poppins Light"/>
                <a:sym typeface="Poppins Light"/>
              </a:endParaRPr>
            </a:p>
          </p:txBody>
        </p:sp>
        <p:grpSp>
          <p:nvGrpSpPr>
            <p:cNvPr id="126" name="Google Shape;126;p13"/>
            <p:cNvGrpSpPr/>
            <p:nvPr/>
          </p:nvGrpSpPr>
          <p:grpSpPr>
            <a:xfrm>
              <a:off x="448475" y="7962550"/>
              <a:ext cx="6661475" cy="315800"/>
              <a:chOff x="448475" y="7962550"/>
              <a:chExt cx="6661475" cy="315800"/>
            </a:xfrm>
          </p:grpSpPr>
          <p:sp>
            <p:nvSpPr>
              <p:cNvPr id="127" name="Google Shape;127;p13"/>
              <p:cNvSpPr txBox="1"/>
              <p:nvPr/>
            </p:nvSpPr>
            <p:spPr>
              <a:xfrm>
                <a:off x="450000" y="7962550"/>
                <a:ext cx="26193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b="1" lang="ru" sz="900">
                    <a:latin typeface="Poppins"/>
                    <a:ea typeface="Poppins"/>
                    <a:cs typeface="Poppins"/>
                    <a:sym typeface="Poppins"/>
                  </a:rPr>
                  <a:t>BACHELOR OF SCIENCE IN DATA SCIENCE</a:t>
                </a:r>
                <a:endParaRPr b="1" sz="900">
                  <a:latin typeface="Poppins"/>
                  <a:ea typeface="Poppins"/>
                  <a:cs typeface="Poppins"/>
                  <a:sym typeface="Poppins"/>
                </a:endParaRPr>
              </a:p>
            </p:txBody>
          </p:sp>
          <p:sp>
            <p:nvSpPr>
              <p:cNvPr id="128" name="Google Shape;128;p13"/>
              <p:cNvSpPr txBox="1"/>
              <p:nvPr/>
            </p:nvSpPr>
            <p:spPr>
              <a:xfrm>
                <a:off x="5273650" y="8139750"/>
                <a:ext cx="1836300" cy="138600"/>
              </a:xfrm>
              <a:prstGeom prst="rect">
                <a:avLst/>
              </a:prstGeom>
              <a:noFill/>
              <a:ln>
                <a:noFill/>
              </a:ln>
            </p:spPr>
            <p:txBody>
              <a:bodyPr anchorCtr="0" anchor="t" bIns="0" lIns="0" spcFirstLastPara="1" rIns="0" wrap="square" tIns="0">
                <a:spAutoFit/>
              </a:bodyPr>
              <a:lstStyle/>
              <a:p>
                <a:pPr indent="0" lvl="0" marL="0" rtl="0" algn="r">
                  <a:lnSpc>
                    <a:spcPct val="130000"/>
                  </a:lnSpc>
                  <a:spcBef>
                    <a:spcPts val="0"/>
                  </a:spcBef>
                  <a:spcAft>
                    <a:spcPts val="0"/>
                  </a:spcAft>
                  <a:buNone/>
                </a:pPr>
                <a:r>
                  <a:rPr lang="ru" sz="900">
                    <a:solidFill>
                      <a:schemeClr val="dk1"/>
                    </a:solidFill>
                    <a:latin typeface="Poppins"/>
                    <a:ea typeface="Poppins"/>
                    <a:cs typeface="Poppins"/>
                    <a:sym typeface="Poppins"/>
                  </a:rPr>
                  <a:t>Graduated May 2017</a:t>
                </a:r>
                <a:endParaRPr sz="900">
                  <a:solidFill>
                    <a:schemeClr val="dk1"/>
                  </a:solidFill>
                  <a:latin typeface="Poppins"/>
                  <a:ea typeface="Poppins"/>
                  <a:cs typeface="Poppins"/>
                  <a:sym typeface="Poppins"/>
                </a:endParaRPr>
              </a:p>
            </p:txBody>
          </p:sp>
          <p:sp>
            <p:nvSpPr>
              <p:cNvPr id="129" name="Google Shape;129;p13"/>
              <p:cNvSpPr txBox="1"/>
              <p:nvPr/>
            </p:nvSpPr>
            <p:spPr>
              <a:xfrm>
                <a:off x="448475" y="8139750"/>
                <a:ext cx="2977500" cy="138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900">
                    <a:solidFill>
                      <a:schemeClr val="dk1"/>
                    </a:solidFill>
                    <a:latin typeface="Poppins"/>
                    <a:ea typeface="Poppins"/>
                    <a:cs typeface="Poppins"/>
                    <a:sym typeface="Poppins"/>
                  </a:rPr>
                  <a:t>Greenville University, Greenville, State  </a:t>
                </a:r>
                <a:endParaRPr sz="900">
                  <a:solidFill>
                    <a:schemeClr val="dk1"/>
                  </a:solidFill>
                  <a:latin typeface="Poppins"/>
                  <a:ea typeface="Poppins"/>
                  <a:cs typeface="Poppins"/>
                  <a:sym typeface="Poppins"/>
                </a:endParaRPr>
              </a:p>
            </p:txBody>
          </p:sp>
        </p:grpSp>
      </p:grpSp>
      <p:grpSp>
        <p:nvGrpSpPr>
          <p:cNvPr id="130" name="Google Shape;130;p13"/>
          <p:cNvGrpSpPr/>
          <p:nvPr/>
        </p:nvGrpSpPr>
        <p:grpSpPr>
          <a:xfrm>
            <a:off x="435462" y="8979970"/>
            <a:ext cx="6624204" cy="1151455"/>
            <a:chOff x="427721" y="8979970"/>
            <a:chExt cx="6624204" cy="1151455"/>
          </a:xfrm>
        </p:grpSpPr>
        <p:sp>
          <p:nvSpPr>
            <p:cNvPr id="131" name="Google Shape;131;p13"/>
            <p:cNvSpPr txBox="1"/>
            <p:nvPr/>
          </p:nvSpPr>
          <p:spPr>
            <a:xfrm>
              <a:off x="427721" y="8979970"/>
              <a:ext cx="15804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solidFill>
                    <a:srgbClr val="62666D"/>
                  </a:solidFill>
                  <a:latin typeface="Jost Medium"/>
                  <a:ea typeface="Jost Medium"/>
                  <a:cs typeface="Jost Medium"/>
                  <a:sym typeface="Jost Medium"/>
                </a:rPr>
                <a:t>SKILLS</a:t>
              </a:r>
              <a:endParaRPr sz="1600">
                <a:solidFill>
                  <a:srgbClr val="62666D"/>
                </a:solidFill>
                <a:latin typeface="Jost Medium"/>
                <a:ea typeface="Jost Medium"/>
                <a:cs typeface="Jost Medium"/>
                <a:sym typeface="Jost Medium"/>
              </a:endParaRPr>
            </a:p>
          </p:txBody>
        </p:sp>
        <p:grpSp>
          <p:nvGrpSpPr>
            <p:cNvPr id="132" name="Google Shape;132;p13"/>
            <p:cNvGrpSpPr/>
            <p:nvPr/>
          </p:nvGrpSpPr>
          <p:grpSpPr>
            <a:xfrm>
              <a:off x="448475" y="9431050"/>
              <a:ext cx="6603450" cy="700375"/>
              <a:chOff x="448475" y="9431050"/>
              <a:chExt cx="6603450" cy="700375"/>
            </a:xfrm>
          </p:grpSpPr>
          <p:grpSp>
            <p:nvGrpSpPr>
              <p:cNvPr id="133" name="Google Shape;133;p13"/>
              <p:cNvGrpSpPr/>
              <p:nvPr/>
            </p:nvGrpSpPr>
            <p:grpSpPr>
              <a:xfrm>
                <a:off x="448475" y="9431050"/>
                <a:ext cx="1883700" cy="274500"/>
                <a:chOff x="448475" y="9431050"/>
                <a:chExt cx="1883700" cy="274500"/>
              </a:xfrm>
            </p:grpSpPr>
            <p:sp>
              <p:nvSpPr>
                <p:cNvPr id="134" name="Google Shape;134;p13"/>
                <p:cNvSpPr/>
                <p:nvPr/>
              </p:nvSpPr>
              <p:spPr>
                <a:xfrm>
                  <a:off x="448475" y="9431050"/>
                  <a:ext cx="18837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13"/>
                <p:cNvSpPr txBox="1"/>
                <p:nvPr/>
              </p:nvSpPr>
              <p:spPr>
                <a:xfrm>
                  <a:off x="557825" y="9499000"/>
                  <a:ext cx="1665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data analysis &amp; visualization</a:t>
                  </a:r>
                  <a:endParaRPr sz="900">
                    <a:solidFill>
                      <a:srgbClr val="62666D"/>
                    </a:solidFill>
                    <a:latin typeface="Poppins Light"/>
                    <a:ea typeface="Poppins Light"/>
                    <a:cs typeface="Poppins Light"/>
                    <a:sym typeface="Poppins Light"/>
                  </a:endParaRPr>
                </a:p>
              </p:txBody>
            </p:sp>
          </p:grpSp>
          <p:grpSp>
            <p:nvGrpSpPr>
              <p:cNvPr id="136" name="Google Shape;136;p13"/>
              <p:cNvGrpSpPr/>
              <p:nvPr/>
            </p:nvGrpSpPr>
            <p:grpSpPr>
              <a:xfrm>
                <a:off x="448475" y="9856925"/>
                <a:ext cx="1883700" cy="274500"/>
                <a:chOff x="448475" y="9431050"/>
                <a:chExt cx="1883700" cy="274500"/>
              </a:xfrm>
            </p:grpSpPr>
            <p:sp>
              <p:nvSpPr>
                <p:cNvPr id="137" name="Google Shape;137;p13"/>
                <p:cNvSpPr/>
                <p:nvPr/>
              </p:nvSpPr>
              <p:spPr>
                <a:xfrm>
                  <a:off x="448475" y="9431050"/>
                  <a:ext cx="18837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3"/>
                <p:cNvSpPr txBox="1"/>
                <p:nvPr/>
              </p:nvSpPr>
              <p:spPr>
                <a:xfrm>
                  <a:off x="557825" y="9499000"/>
                  <a:ext cx="1665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sql &amp; relational databases</a:t>
                  </a:r>
                  <a:endParaRPr sz="900">
                    <a:solidFill>
                      <a:srgbClr val="62666D"/>
                    </a:solidFill>
                    <a:latin typeface="Poppins Light"/>
                    <a:ea typeface="Poppins Light"/>
                    <a:cs typeface="Poppins Light"/>
                    <a:sym typeface="Poppins Light"/>
                  </a:endParaRPr>
                </a:p>
              </p:txBody>
            </p:sp>
          </p:grpSp>
          <p:grpSp>
            <p:nvGrpSpPr>
              <p:cNvPr id="139" name="Google Shape;139;p13"/>
              <p:cNvGrpSpPr/>
              <p:nvPr/>
            </p:nvGrpSpPr>
            <p:grpSpPr>
              <a:xfrm>
                <a:off x="2447750" y="9431050"/>
                <a:ext cx="2077200" cy="274500"/>
                <a:chOff x="448475" y="9431050"/>
                <a:chExt cx="2077200" cy="274500"/>
              </a:xfrm>
            </p:grpSpPr>
            <p:sp>
              <p:nvSpPr>
                <p:cNvPr id="140" name="Google Shape;140;p13"/>
                <p:cNvSpPr/>
                <p:nvPr/>
              </p:nvSpPr>
              <p:spPr>
                <a:xfrm>
                  <a:off x="448475" y="9431050"/>
                  <a:ext cx="20772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13"/>
                <p:cNvSpPr txBox="1"/>
                <p:nvPr/>
              </p:nvSpPr>
              <p:spPr>
                <a:xfrm>
                  <a:off x="557825" y="9499000"/>
                  <a:ext cx="1863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statistical analysis &amp; modeling</a:t>
                  </a:r>
                  <a:endParaRPr sz="900">
                    <a:solidFill>
                      <a:srgbClr val="62666D"/>
                    </a:solidFill>
                    <a:latin typeface="Poppins Light"/>
                    <a:ea typeface="Poppins Light"/>
                    <a:cs typeface="Poppins Light"/>
                    <a:sym typeface="Poppins Light"/>
                  </a:endParaRPr>
                </a:p>
              </p:txBody>
            </p:sp>
          </p:grpSp>
          <p:grpSp>
            <p:nvGrpSpPr>
              <p:cNvPr id="142" name="Google Shape;142;p13"/>
              <p:cNvGrpSpPr/>
              <p:nvPr/>
            </p:nvGrpSpPr>
            <p:grpSpPr>
              <a:xfrm>
                <a:off x="2482325" y="9856925"/>
                <a:ext cx="1324200" cy="274500"/>
                <a:chOff x="448475" y="9431050"/>
                <a:chExt cx="1324200" cy="274500"/>
              </a:xfrm>
            </p:grpSpPr>
            <p:sp>
              <p:nvSpPr>
                <p:cNvPr id="143" name="Google Shape;143;p13"/>
                <p:cNvSpPr/>
                <p:nvPr/>
              </p:nvSpPr>
              <p:spPr>
                <a:xfrm>
                  <a:off x="448475" y="9431050"/>
                  <a:ext cx="13242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13"/>
                <p:cNvSpPr txBox="1"/>
                <p:nvPr/>
              </p:nvSpPr>
              <p:spPr>
                <a:xfrm>
                  <a:off x="557825" y="9499000"/>
                  <a:ext cx="1127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excel (advanced)</a:t>
                  </a:r>
                  <a:endParaRPr sz="900">
                    <a:solidFill>
                      <a:srgbClr val="62666D"/>
                    </a:solidFill>
                    <a:latin typeface="Poppins Light"/>
                    <a:ea typeface="Poppins Light"/>
                    <a:cs typeface="Poppins Light"/>
                    <a:sym typeface="Poppins Light"/>
                  </a:endParaRPr>
                </a:p>
              </p:txBody>
            </p:sp>
          </p:grpSp>
          <p:grpSp>
            <p:nvGrpSpPr>
              <p:cNvPr id="145" name="Google Shape;145;p13"/>
              <p:cNvGrpSpPr/>
              <p:nvPr/>
            </p:nvGrpSpPr>
            <p:grpSpPr>
              <a:xfrm>
                <a:off x="3956675" y="9856925"/>
                <a:ext cx="1324200" cy="274500"/>
                <a:chOff x="448475" y="9431050"/>
                <a:chExt cx="1324200" cy="274500"/>
              </a:xfrm>
            </p:grpSpPr>
            <p:sp>
              <p:nvSpPr>
                <p:cNvPr id="146" name="Google Shape;146;p13"/>
                <p:cNvSpPr/>
                <p:nvPr/>
              </p:nvSpPr>
              <p:spPr>
                <a:xfrm>
                  <a:off x="448475" y="9431050"/>
                  <a:ext cx="13242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13"/>
                <p:cNvSpPr txBox="1"/>
                <p:nvPr/>
              </p:nvSpPr>
              <p:spPr>
                <a:xfrm>
                  <a:off x="557825" y="9499000"/>
                  <a:ext cx="11271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experimentation</a:t>
                  </a:r>
                  <a:endParaRPr sz="900">
                    <a:solidFill>
                      <a:srgbClr val="62666D"/>
                    </a:solidFill>
                    <a:latin typeface="Poppins Light"/>
                    <a:ea typeface="Poppins Light"/>
                    <a:cs typeface="Poppins Light"/>
                    <a:sym typeface="Poppins Light"/>
                  </a:endParaRPr>
                </a:p>
              </p:txBody>
            </p:sp>
          </p:grpSp>
          <p:grpSp>
            <p:nvGrpSpPr>
              <p:cNvPr id="148" name="Google Shape;148;p13"/>
              <p:cNvGrpSpPr/>
              <p:nvPr/>
            </p:nvGrpSpPr>
            <p:grpSpPr>
              <a:xfrm>
                <a:off x="5431025" y="9856925"/>
                <a:ext cx="1620900" cy="274500"/>
                <a:chOff x="448475" y="9431050"/>
                <a:chExt cx="1620900" cy="274500"/>
              </a:xfrm>
            </p:grpSpPr>
            <p:sp>
              <p:nvSpPr>
                <p:cNvPr id="149" name="Google Shape;149;p13"/>
                <p:cNvSpPr/>
                <p:nvPr/>
              </p:nvSpPr>
              <p:spPr>
                <a:xfrm>
                  <a:off x="448475" y="9431050"/>
                  <a:ext cx="16209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13"/>
                <p:cNvSpPr txBox="1"/>
                <p:nvPr/>
              </p:nvSpPr>
              <p:spPr>
                <a:xfrm>
                  <a:off x="557825" y="9499000"/>
                  <a:ext cx="13968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relational databases</a:t>
                  </a:r>
                  <a:endParaRPr sz="900">
                    <a:solidFill>
                      <a:srgbClr val="62666D"/>
                    </a:solidFill>
                    <a:latin typeface="Poppins Light"/>
                    <a:ea typeface="Poppins Light"/>
                    <a:cs typeface="Poppins Light"/>
                    <a:sym typeface="Poppins Light"/>
                  </a:endParaRPr>
                </a:p>
              </p:txBody>
            </p:sp>
          </p:grpSp>
          <p:grpSp>
            <p:nvGrpSpPr>
              <p:cNvPr id="151" name="Google Shape;151;p13"/>
              <p:cNvGrpSpPr/>
              <p:nvPr/>
            </p:nvGrpSpPr>
            <p:grpSpPr>
              <a:xfrm>
                <a:off x="4640525" y="9431050"/>
                <a:ext cx="2077200" cy="274500"/>
                <a:chOff x="448475" y="9431050"/>
                <a:chExt cx="2077200" cy="274500"/>
              </a:xfrm>
            </p:grpSpPr>
            <p:sp>
              <p:nvSpPr>
                <p:cNvPr id="152" name="Google Shape;152;p13"/>
                <p:cNvSpPr/>
                <p:nvPr/>
              </p:nvSpPr>
              <p:spPr>
                <a:xfrm>
                  <a:off x="448475" y="9431050"/>
                  <a:ext cx="2077200" cy="2745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3"/>
                <p:cNvSpPr txBox="1"/>
                <p:nvPr/>
              </p:nvSpPr>
              <p:spPr>
                <a:xfrm>
                  <a:off x="557825" y="9499000"/>
                  <a:ext cx="18630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900">
                      <a:solidFill>
                        <a:srgbClr val="62666D"/>
                      </a:solidFill>
                      <a:latin typeface="Poppins Light"/>
                      <a:ea typeface="Poppins Light"/>
                      <a:cs typeface="Poppins Light"/>
                      <a:sym typeface="Poppins Light"/>
                    </a:rPr>
                    <a:t>A/B testing &amp; experimentation</a:t>
                  </a:r>
                  <a:endParaRPr sz="900">
                    <a:solidFill>
                      <a:srgbClr val="62666D"/>
                    </a:solidFill>
                    <a:latin typeface="Poppins Light"/>
                    <a:ea typeface="Poppins Light"/>
                    <a:cs typeface="Poppins Light"/>
                    <a:sym typeface="Poppins Light"/>
                  </a:endParaRPr>
                </a:p>
              </p:txBody>
            </p:sp>
          </p:gr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