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Dosis"/>
      <p:regular r:id="rId10"/>
      <p:bold r:id="rId11"/>
    </p:embeddedFont>
    <p:embeddedFont>
      <p:font typeface="Lora SemiBold"/>
      <p:regular r:id="rId12"/>
      <p:bold r:id="rId13"/>
      <p:italic r:id="rId14"/>
      <p:boldItalic r:id="rId15"/>
    </p:embeddedFont>
    <p:embeddedFont>
      <p:font typeface="Lora"/>
      <p:regular r:id="rId16"/>
      <p:bold r:id="rId17"/>
      <p:italic r:id="rId18"/>
      <p:boldItalic r:id="rId19"/>
    </p:embeddedFont>
    <p:embeddedFont>
      <p:font typeface="Allison"/>
      <p:regular r:id="rId20"/>
    </p:embeddedFont>
    <p:embeddedFont>
      <p:font typeface="Dosis SemiBo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479">
          <p15:clr>
            <a:srgbClr val="747775"/>
          </p15:clr>
        </p15:guide>
        <p15:guide id="2" pos="340">
          <p15:clr>
            <a:srgbClr val="747775"/>
          </p15:clr>
        </p15:guide>
        <p15:guide id="3" pos="175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79"/>
        <p:guide pos="340"/>
        <p:guide pos="175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lison-regular.fntdata"/><Relationship Id="rId11" Type="http://schemas.openxmlformats.org/officeDocument/2006/relationships/font" Target="fonts/Dosis-bold.fntdata"/><Relationship Id="rId22" Type="http://schemas.openxmlformats.org/officeDocument/2006/relationships/font" Target="fonts/DosisSemiBold-bold.fntdata"/><Relationship Id="rId10" Type="http://schemas.openxmlformats.org/officeDocument/2006/relationships/font" Target="fonts/Dosis-regular.fntdata"/><Relationship Id="rId21" Type="http://schemas.openxmlformats.org/officeDocument/2006/relationships/font" Target="fonts/DosisSemiBold-regular.fntdata"/><Relationship Id="rId13" Type="http://schemas.openxmlformats.org/officeDocument/2006/relationships/font" Target="fonts/LoraSemiBold-bold.fntdata"/><Relationship Id="rId12" Type="http://schemas.openxmlformats.org/officeDocument/2006/relationships/font" Target="fonts/Lor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oraSemiBold-boldItalic.fntdata"/><Relationship Id="rId14" Type="http://schemas.openxmlformats.org/officeDocument/2006/relationships/font" Target="fonts/LoraSemiBold-italic.fntdata"/><Relationship Id="rId17" Type="http://schemas.openxmlformats.org/officeDocument/2006/relationships/font" Target="fonts/Lora-bold.fntdata"/><Relationship Id="rId16" Type="http://schemas.openxmlformats.org/officeDocument/2006/relationships/font" Target="fonts/Lora-regular.fntdata"/><Relationship Id="rId5" Type="http://schemas.openxmlformats.org/officeDocument/2006/relationships/notesMaster" Target="notesMasters/notesMaster1.xml"/><Relationship Id="rId19" Type="http://schemas.openxmlformats.org/officeDocument/2006/relationships/font" Target="fonts/Lora-boldItalic.fntdata"/><Relationship Id="rId6" Type="http://schemas.openxmlformats.org/officeDocument/2006/relationships/slide" Target="slides/slide1.xml"/><Relationship Id="rId18" Type="http://schemas.openxmlformats.org/officeDocument/2006/relationships/font" Target="fonts/Lor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db705407b_0_11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db705407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db705407b_0_2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db705407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3db705407b_0_34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3db705407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512786" y="476243"/>
            <a:ext cx="4685100" cy="832982"/>
            <a:chOff x="512786" y="476243"/>
            <a:chExt cx="4685100" cy="832982"/>
          </a:xfrm>
        </p:grpSpPr>
        <p:sp>
          <p:nvSpPr>
            <p:cNvPr id="55" name="Google Shape;55;p13"/>
            <p:cNvSpPr txBox="1"/>
            <p:nvPr/>
          </p:nvSpPr>
          <p:spPr>
            <a:xfrm>
              <a:off x="512786" y="476243"/>
              <a:ext cx="4685100" cy="631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100">
                  <a:solidFill>
                    <a:srgbClr val="1F3D3F"/>
                  </a:solidFill>
                  <a:latin typeface="Dosis SemiBold"/>
                  <a:ea typeface="Dosis SemiBold"/>
                  <a:cs typeface="Dosis SemiBold"/>
                  <a:sym typeface="Dosis SemiBold"/>
                </a:rPr>
                <a:t>M A T T  M U R P H Y</a:t>
              </a:r>
              <a:endParaRPr sz="4100">
                <a:solidFill>
                  <a:srgbClr val="1F3D3F"/>
                </a:solidFill>
                <a:latin typeface="Dosis SemiBold"/>
                <a:ea typeface="Dosis SemiBold"/>
                <a:cs typeface="Dosis SemiBold"/>
                <a:sym typeface="Dosis SemiBold"/>
              </a:endParaRPr>
            </a:p>
          </p:txBody>
        </p:sp>
        <p:sp>
          <p:nvSpPr>
            <p:cNvPr id="56" name="Google Shape;56;p13"/>
            <p:cNvSpPr txBox="1"/>
            <p:nvPr/>
          </p:nvSpPr>
          <p:spPr>
            <a:xfrm>
              <a:off x="540000" y="1093825"/>
              <a:ext cx="37599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F3D3F"/>
                  </a:solidFill>
                  <a:latin typeface="Lora SemiBold"/>
                  <a:ea typeface="Lora SemiBold"/>
                  <a:cs typeface="Lora SemiBold"/>
                  <a:sym typeface="Lora SemiBold"/>
                </a:rPr>
                <a:t>Administrative Assistant Resume</a:t>
              </a:r>
              <a:endParaRPr>
                <a:solidFill>
                  <a:srgbClr val="1F3D3F"/>
                </a:solidFill>
                <a:latin typeface="Lora SemiBold"/>
                <a:ea typeface="Lora SemiBold"/>
                <a:cs typeface="Lora SemiBold"/>
                <a:sym typeface="Lora SemiBold"/>
              </a:endParaRPr>
            </a:p>
          </p:txBody>
        </p:sp>
      </p:grpSp>
      <p:cxnSp>
        <p:nvCxnSpPr>
          <p:cNvPr id="57" name="Google Shape;57;p13"/>
          <p:cNvCxnSpPr/>
          <p:nvPr/>
        </p:nvCxnSpPr>
        <p:spPr>
          <a:xfrm>
            <a:off x="537471" y="1476375"/>
            <a:ext cx="5048400" cy="0"/>
          </a:xfrm>
          <a:prstGeom prst="straightConnector1">
            <a:avLst/>
          </a:prstGeom>
          <a:noFill/>
          <a:ln cap="flat" cmpd="sng" w="9525">
            <a:solidFill>
              <a:srgbClr val="C5D2D0"/>
            </a:solidFill>
            <a:prstDash val="solid"/>
            <a:round/>
            <a:headEnd len="med" w="med" type="none"/>
            <a:tailEnd len="med" w="med" type="none"/>
          </a:ln>
        </p:spPr>
      </p:cxnSp>
      <p:sp>
        <p:nvSpPr>
          <p:cNvPr id="58" name="Google Shape;58;p13"/>
          <p:cNvSpPr txBox="1"/>
          <p:nvPr/>
        </p:nvSpPr>
        <p:spPr>
          <a:xfrm>
            <a:off x="526393" y="1694086"/>
            <a:ext cx="4685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P R O F I L E  S U M M A R Y</a:t>
            </a:r>
            <a:endParaRPr b="1" sz="1600">
              <a:solidFill>
                <a:srgbClr val="1F3D3F"/>
              </a:solidFill>
              <a:latin typeface="Lora"/>
              <a:ea typeface="Lora"/>
              <a:cs typeface="Lora"/>
              <a:sym typeface="Lora"/>
            </a:endParaRPr>
          </a:p>
        </p:txBody>
      </p:sp>
      <p:sp>
        <p:nvSpPr>
          <p:cNvPr id="59" name="Google Shape;59;p13"/>
          <p:cNvSpPr txBox="1"/>
          <p:nvPr/>
        </p:nvSpPr>
        <p:spPr>
          <a:xfrm>
            <a:off x="533206" y="2045121"/>
            <a:ext cx="65835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Sed volutpat magna nec nisl aliquam mollis. Aenean lacus neque, bibendum sit amet metus quis, congue mollis ex. Praesent lacinia felis augue, et bibendum turpis convallis id. Etiam pretium nisl maximus metus condimentum, sit amet cursus urna tincidunt. Suspendisse ultrices, lacus sit amet consectetur  scelerisque, erat metus convallis quam, vel molestie elit sem nec tortor.</a:t>
            </a:r>
            <a:endParaRPr sz="1200">
              <a:solidFill>
                <a:srgbClr val="1F3D3F"/>
              </a:solidFill>
              <a:latin typeface="Dosis"/>
              <a:ea typeface="Dosis"/>
              <a:cs typeface="Dosis"/>
              <a:sym typeface="Dosis"/>
            </a:endParaRPr>
          </a:p>
        </p:txBody>
      </p:sp>
      <p:sp>
        <p:nvSpPr>
          <p:cNvPr id="60" name="Google Shape;60;p13"/>
          <p:cNvSpPr txBox="1"/>
          <p:nvPr/>
        </p:nvSpPr>
        <p:spPr>
          <a:xfrm>
            <a:off x="526399" y="3156850"/>
            <a:ext cx="3936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W O R K  E X P E R I E N C E</a:t>
            </a:r>
            <a:endParaRPr b="1" sz="1600">
              <a:solidFill>
                <a:srgbClr val="1F3D3F"/>
              </a:solidFill>
              <a:latin typeface="Lora"/>
              <a:ea typeface="Lora"/>
              <a:cs typeface="Lora"/>
              <a:sym typeface="Lora"/>
            </a:endParaRPr>
          </a:p>
        </p:txBody>
      </p:sp>
      <p:grpSp>
        <p:nvGrpSpPr>
          <p:cNvPr id="61" name="Google Shape;61;p13"/>
          <p:cNvGrpSpPr/>
          <p:nvPr/>
        </p:nvGrpSpPr>
        <p:grpSpPr>
          <a:xfrm>
            <a:off x="537471" y="3224900"/>
            <a:ext cx="6579075" cy="6932700"/>
            <a:chOff x="537471" y="3224900"/>
            <a:chExt cx="6579075" cy="6932700"/>
          </a:xfrm>
        </p:grpSpPr>
        <p:cxnSp>
          <p:nvCxnSpPr>
            <p:cNvPr id="62" name="Google Shape;62;p13"/>
            <p:cNvCxnSpPr/>
            <p:nvPr/>
          </p:nvCxnSpPr>
          <p:spPr>
            <a:xfrm>
              <a:off x="537471" y="3490225"/>
              <a:ext cx="4490400" cy="0"/>
            </a:xfrm>
            <a:prstGeom prst="straightConnector1">
              <a:avLst/>
            </a:prstGeom>
            <a:noFill/>
            <a:ln cap="flat" cmpd="sng" w="9525">
              <a:solidFill>
                <a:srgbClr val="C5D2D0"/>
              </a:solidFill>
              <a:prstDash val="solid"/>
              <a:round/>
              <a:headEnd len="med" w="med" type="none"/>
              <a:tailEnd len="med" w="med" type="none"/>
            </a:ln>
          </p:spPr>
        </p:cxnSp>
        <p:cxnSp>
          <p:nvCxnSpPr>
            <p:cNvPr id="63" name="Google Shape;63;p13"/>
            <p:cNvCxnSpPr/>
            <p:nvPr/>
          </p:nvCxnSpPr>
          <p:spPr>
            <a:xfrm>
              <a:off x="5021046" y="3224900"/>
              <a:ext cx="0" cy="6932700"/>
            </a:xfrm>
            <a:prstGeom prst="straightConnector1">
              <a:avLst/>
            </a:prstGeom>
            <a:noFill/>
            <a:ln cap="flat" cmpd="sng" w="9525">
              <a:solidFill>
                <a:srgbClr val="C5D2D0"/>
              </a:solidFill>
              <a:prstDash val="solid"/>
              <a:round/>
              <a:headEnd len="med" w="med" type="none"/>
              <a:tailEnd len="med" w="med" type="none"/>
            </a:ln>
          </p:spPr>
        </p:cxnSp>
        <p:cxnSp>
          <p:nvCxnSpPr>
            <p:cNvPr id="64" name="Google Shape;64;p13"/>
            <p:cNvCxnSpPr/>
            <p:nvPr/>
          </p:nvCxnSpPr>
          <p:spPr>
            <a:xfrm>
              <a:off x="5021046" y="4674050"/>
              <a:ext cx="2095500" cy="0"/>
            </a:xfrm>
            <a:prstGeom prst="straightConnector1">
              <a:avLst/>
            </a:prstGeom>
            <a:noFill/>
            <a:ln cap="flat" cmpd="sng" w="9525">
              <a:solidFill>
                <a:srgbClr val="C5D2D0"/>
              </a:solidFill>
              <a:prstDash val="solid"/>
              <a:round/>
              <a:headEnd len="med" w="med" type="none"/>
              <a:tailEnd len="med" w="med" type="none"/>
            </a:ln>
          </p:spPr>
        </p:cxnSp>
        <p:cxnSp>
          <p:nvCxnSpPr>
            <p:cNvPr id="65" name="Google Shape;65;p13"/>
            <p:cNvCxnSpPr/>
            <p:nvPr/>
          </p:nvCxnSpPr>
          <p:spPr>
            <a:xfrm>
              <a:off x="5021046" y="7762875"/>
              <a:ext cx="2095500" cy="0"/>
            </a:xfrm>
            <a:prstGeom prst="straightConnector1">
              <a:avLst/>
            </a:prstGeom>
            <a:noFill/>
            <a:ln cap="flat" cmpd="sng" w="9525">
              <a:solidFill>
                <a:srgbClr val="C5D2D0"/>
              </a:solidFill>
              <a:prstDash val="solid"/>
              <a:round/>
              <a:headEnd len="med" w="med" type="none"/>
              <a:tailEnd len="med" w="med" type="none"/>
            </a:ln>
          </p:spPr>
        </p:cxnSp>
      </p:grpSp>
      <p:grpSp>
        <p:nvGrpSpPr>
          <p:cNvPr id="66" name="Google Shape;66;p13"/>
          <p:cNvGrpSpPr/>
          <p:nvPr/>
        </p:nvGrpSpPr>
        <p:grpSpPr>
          <a:xfrm>
            <a:off x="5238719" y="3156850"/>
            <a:ext cx="1878000" cy="1271982"/>
            <a:chOff x="5238719" y="3156850"/>
            <a:chExt cx="1878000" cy="1271982"/>
          </a:xfrm>
        </p:grpSpPr>
        <p:sp>
          <p:nvSpPr>
            <p:cNvPr id="67" name="Google Shape;67;p13"/>
            <p:cNvSpPr txBox="1"/>
            <p:nvPr/>
          </p:nvSpPr>
          <p:spPr>
            <a:xfrm>
              <a:off x="5238719" y="3156850"/>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C O N T A C T</a:t>
              </a:r>
              <a:endParaRPr b="1" sz="1600">
                <a:solidFill>
                  <a:srgbClr val="1F3D3F"/>
                </a:solidFill>
                <a:latin typeface="Lora"/>
                <a:ea typeface="Lora"/>
                <a:cs typeface="Lora"/>
                <a:sym typeface="Lora"/>
              </a:endParaRPr>
            </a:p>
          </p:txBody>
        </p:sp>
        <p:grpSp>
          <p:nvGrpSpPr>
            <p:cNvPr id="68" name="Google Shape;68;p13"/>
            <p:cNvGrpSpPr/>
            <p:nvPr/>
          </p:nvGrpSpPr>
          <p:grpSpPr>
            <a:xfrm>
              <a:off x="5238719" y="3516057"/>
              <a:ext cx="1878000" cy="912775"/>
              <a:chOff x="5238719" y="3516057"/>
              <a:chExt cx="1878000" cy="912775"/>
            </a:xfrm>
          </p:grpSpPr>
          <p:sp>
            <p:nvSpPr>
              <p:cNvPr id="69" name="Google Shape;69;p13"/>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T: </a:t>
                </a:r>
                <a:r>
                  <a:rPr lang="ru" sz="1200">
                    <a:solidFill>
                      <a:srgbClr val="1F3D3F"/>
                    </a:solidFill>
                    <a:latin typeface="Dosis"/>
                    <a:ea typeface="Dosis"/>
                    <a:cs typeface="Dosis"/>
                    <a:sym typeface="Dosis"/>
                  </a:rPr>
                  <a:t>+000-111-222-333</a:t>
                </a:r>
                <a:endParaRPr sz="1200">
                  <a:solidFill>
                    <a:srgbClr val="1F3D3F"/>
                  </a:solidFill>
                  <a:latin typeface="Dosis"/>
                  <a:ea typeface="Dosis"/>
                  <a:cs typeface="Dosis"/>
                  <a:sym typeface="Dosis"/>
                </a:endParaRPr>
              </a:p>
            </p:txBody>
          </p:sp>
          <p:sp>
            <p:nvSpPr>
              <p:cNvPr id="70" name="Google Shape;70;p13"/>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M: </a:t>
                </a:r>
                <a:r>
                  <a:rPr lang="ru" sz="1200">
                    <a:solidFill>
                      <a:srgbClr val="1F3D3F"/>
                    </a:solidFill>
                    <a:latin typeface="Dosis"/>
                    <a:ea typeface="Dosis"/>
                    <a:cs typeface="Dosis"/>
                    <a:sym typeface="Dosis"/>
                  </a:rPr>
                  <a:t>Example@mail.com</a:t>
                </a:r>
                <a:endParaRPr sz="1200">
                  <a:solidFill>
                    <a:srgbClr val="1F3D3F"/>
                  </a:solidFill>
                  <a:latin typeface="Dosis"/>
                  <a:ea typeface="Dosis"/>
                  <a:cs typeface="Dosis"/>
                  <a:sym typeface="Dosis"/>
                </a:endParaRPr>
              </a:p>
            </p:txBody>
          </p:sp>
          <p:sp>
            <p:nvSpPr>
              <p:cNvPr id="71" name="Google Shape;71;p13"/>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In: </a:t>
                </a:r>
                <a:r>
                  <a:rPr lang="ru" sz="1200">
                    <a:solidFill>
                      <a:srgbClr val="1F3D3F"/>
                    </a:solidFill>
                    <a:latin typeface="Dosis"/>
                    <a:ea typeface="Dosis"/>
                    <a:cs typeface="Dosis"/>
                    <a:sym typeface="Dosis"/>
                  </a:rPr>
                  <a:t>Linkedin/in/Username</a:t>
                </a:r>
                <a:endParaRPr sz="1200">
                  <a:solidFill>
                    <a:srgbClr val="1F3D3F"/>
                  </a:solidFill>
                  <a:latin typeface="Dosis"/>
                  <a:ea typeface="Dosis"/>
                  <a:cs typeface="Dosis"/>
                  <a:sym typeface="Dosis"/>
                </a:endParaRPr>
              </a:p>
            </p:txBody>
          </p:sp>
          <p:sp>
            <p:nvSpPr>
              <p:cNvPr id="72" name="Google Shape;72;p13"/>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A: </a:t>
                </a:r>
                <a:r>
                  <a:rPr lang="ru" sz="1200">
                    <a:solidFill>
                      <a:srgbClr val="1F3D3F"/>
                    </a:solidFill>
                    <a:latin typeface="Dosis"/>
                    <a:ea typeface="Dosis"/>
                    <a:cs typeface="Dosis"/>
                    <a:sym typeface="Dosis"/>
                  </a:rPr>
                  <a:t>427 Shields Ports,Utah</a:t>
                </a:r>
                <a:endParaRPr sz="1200">
                  <a:solidFill>
                    <a:srgbClr val="1F3D3F"/>
                  </a:solidFill>
                  <a:latin typeface="Dosis"/>
                  <a:ea typeface="Dosis"/>
                  <a:cs typeface="Dosis"/>
                  <a:sym typeface="Dosis"/>
                </a:endParaRPr>
              </a:p>
            </p:txBody>
          </p:sp>
        </p:grpSp>
      </p:grpSp>
      <p:grpSp>
        <p:nvGrpSpPr>
          <p:cNvPr id="73" name="Google Shape;73;p13"/>
          <p:cNvGrpSpPr/>
          <p:nvPr/>
        </p:nvGrpSpPr>
        <p:grpSpPr>
          <a:xfrm>
            <a:off x="5238719" y="4816921"/>
            <a:ext cx="1878000" cy="2723379"/>
            <a:chOff x="5238719" y="4816921"/>
            <a:chExt cx="1878000" cy="2723379"/>
          </a:xfrm>
        </p:grpSpPr>
        <p:sp>
          <p:nvSpPr>
            <p:cNvPr id="74" name="Google Shape;74;p13"/>
            <p:cNvSpPr txBox="1"/>
            <p:nvPr/>
          </p:nvSpPr>
          <p:spPr>
            <a:xfrm>
              <a:off x="5238719" y="4816921"/>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S K I L L S</a:t>
              </a:r>
              <a:endParaRPr b="1" sz="1600">
                <a:solidFill>
                  <a:srgbClr val="1F3D3F"/>
                </a:solidFill>
                <a:latin typeface="Lora"/>
                <a:ea typeface="Lora"/>
                <a:cs typeface="Lora"/>
                <a:sym typeface="Lora"/>
              </a:endParaRPr>
            </a:p>
          </p:txBody>
        </p:sp>
        <p:grpSp>
          <p:nvGrpSpPr>
            <p:cNvPr id="75" name="Google Shape;75;p13"/>
            <p:cNvGrpSpPr/>
            <p:nvPr/>
          </p:nvGrpSpPr>
          <p:grpSpPr>
            <a:xfrm>
              <a:off x="5238719" y="5176129"/>
              <a:ext cx="1878000" cy="2364171"/>
              <a:chOff x="5238719" y="5176129"/>
              <a:chExt cx="1878000" cy="2364171"/>
            </a:xfrm>
          </p:grpSpPr>
          <p:sp>
            <p:nvSpPr>
              <p:cNvPr id="76" name="Google Shape;76;p13"/>
              <p:cNvSpPr txBox="1"/>
              <p:nvPr/>
            </p:nvSpPr>
            <p:spPr>
              <a:xfrm>
                <a:off x="5238719" y="5176129"/>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Problem Solving</a:t>
                </a:r>
                <a:endParaRPr sz="1200">
                  <a:solidFill>
                    <a:srgbClr val="1F3D3F"/>
                  </a:solidFill>
                  <a:latin typeface="Dosis"/>
                  <a:ea typeface="Dosis"/>
                  <a:cs typeface="Dosis"/>
                  <a:sym typeface="Dosis"/>
                </a:endParaRPr>
              </a:p>
            </p:txBody>
          </p:sp>
          <p:sp>
            <p:nvSpPr>
              <p:cNvPr id="77" name="Google Shape;77;p13"/>
              <p:cNvSpPr txBox="1"/>
              <p:nvPr/>
            </p:nvSpPr>
            <p:spPr>
              <a:xfrm>
                <a:off x="5238719" y="5418281"/>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Communication</a:t>
                </a:r>
                <a:endParaRPr sz="1200">
                  <a:solidFill>
                    <a:srgbClr val="1F3D3F"/>
                  </a:solidFill>
                  <a:latin typeface="Dosis"/>
                  <a:ea typeface="Dosis"/>
                  <a:cs typeface="Dosis"/>
                  <a:sym typeface="Dosis"/>
                </a:endParaRPr>
              </a:p>
            </p:txBody>
          </p:sp>
          <p:sp>
            <p:nvSpPr>
              <p:cNvPr id="78" name="Google Shape;78;p13"/>
              <p:cNvSpPr txBox="1"/>
              <p:nvPr/>
            </p:nvSpPr>
            <p:spPr>
              <a:xfrm>
                <a:off x="5238719" y="5660433"/>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Teamwork</a:t>
                </a:r>
                <a:endParaRPr sz="1200">
                  <a:solidFill>
                    <a:srgbClr val="1F3D3F"/>
                  </a:solidFill>
                  <a:latin typeface="Dosis"/>
                  <a:ea typeface="Dosis"/>
                  <a:cs typeface="Dosis"/>
                  <a:sym typeface="Dosis"/>
                </a:endParaRPr>
              </a:p>
            </p:txBody>
          </p:sp>
          <p:sp>
            <p:nvSpPr>
              <p:cNvPr id="79" name="Google Shape;79;p13"/>
              <p:cNvSpPr txBox="1"/>
              <p:nvPr/>
            </p:nvSpPr>
            <p:spPr>
              <a:xfrm>
                <a:off x="5238719" y="590258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Critical Thinking</a:t>
                </a:r>
                <a:endParaRPr sz="1200">
                  <a:solidFill>
                    <a:srgbClr val="1F3D3F"/>
                  </a:solidFill>
                  <a:latin typeface="Dosis"/>
                  <a:ea typeface="Dosis"/>
                  <a:cs typeface="Dosis"/>
                  <a:sym typeface="Dosis"/>
                </a:endParaRPr>
              </a:p>
            </p:txBody>
          </p:sp>
          <p:sp>
            <p:nvSpPr>
              <p:cNvPr id="80" name="Google Shape;80;p13"/>
              <p:cNvSpPr txBox="1"/>
              <p:nvPr/>
            </p:nvSpPr>
            <p:spPr>
              <a:xfrm>
                <a:off x="5238719" y="6144738"/>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Presentation</a:t>
                </a:r>
                <a:endParaRPr sz="1200">
                  <a:solidFill>
                    <a:srgbClr val="1F3D3F"/>
                  </a:solidFill>
                  <a:latin typeface="Dosis"/>
                  <a:ea typeface="Dosis"/>
                  <a:cs typeface="Dosis"/>
                  <a:sym typeface="Dosis"/>
                </a:endParaRPr>
              </a:p>
            </p:txBody>
          </p:sp>
          <p:sp>
            <p:nvSpPr>
              <p:cNvPr id="81" name="Google Shape;81;p13"/>
              <p:cNvSpPr txBox="1"/>
              <p:nvPr/>
            </p:nvSpPr>
            <p:spPr>
              <a:xfrm>
                <a:off x="5238719" y="638689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Pivot Table</a:t>
                </a:r>
                <a:endParaRPr sz="1200">
                  <a:solidFill>
                    <a:srgbClr val="1F3D3F"/>
                  </a:solidFill>
                  <a:latin typeface="Dosis"/>
                  <a:ea typeface="Dosis"/>
                  <a:cs typeface="Dosis"/>
                  <a:sym typeface="Dosis"/>
                </a:endParaRPr>
              </a:p>
            </p:txBody>
          </p:sp>
          <p:sp>
            <p:nvSpPr>
              <p:cNvPr id="82" name="Google Shape;82;p13"/>
              <p:cNvSpPr txBox="1"/>
              <p:nvPr/>
            </p:nvSpPr>
            <p:spPr>
              <a:xfrm>
                <a:off x="5238719" y="6629043"/>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Access</a:t>
                </a:r>
                <a:endParaRPr sz="1200">
                  <a:solidFill>
                    <a:srgbClr val="1F3D3F"/>
                  </a:solidFill>
                  <a:latin typeface="Dosis"/>
                  <a:ea typeface="Dosis"/>
                  <a:cs typeface="Dosis"/>
                  <a:sym typeface="Dosis"/>
                </a:endParaRPr>
              </a:p>
            </p:txBody>
          </p:sp>
          <p:sp>
            <p:nvSpPr>
              <p:cNvPr id="83" name="Google Shape;83;p13"/>
              <p:cNvSpPr txBox="1"/>
              <p:nvPr/>
            </p:nvSpPr>
            <p:spPr>
              <a:xfrm>
                <a:off x="5238719" y="687119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Data analysis</a:t>
                </a:r>
                <a:endParaRPr sz="1200">
                  <a:solidFill>
                    <a:srgbClr val="1F3D3F"/>
                  </a:solidFill>
                  <a:latin typeface="Dosis"/>
                  <a:ea typeface="Dosis"/>
                  <a:cs typeface="Dosis"/>
                  <a:sym typeface="Dosis"/>
                </a:endParaRPr>
              </a:p>
            </p:txBody>
          </p:sp>
          <p:sp>
            <p:nvSpPr>
              <p:cNvPr id="84" name="Google Shape;84;p13"/>
              <p:cNvSpPr txBox="1"/>
              <p:nvPr/>
            </p:nvSpPr>
            <p:spPr>
              <a:xfrm>
                <a:off x="5238719" y="7113348"/>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Word</a:t>
                </a:r>
                <a:endParaRPr sz="1200">
                  <a:solidFill>
                    <a:srgbClr val="1F3D3F"/>
                  </a:solidFill>
                  <a:latin typeface="Dosis"/>
                  <a:ea typeface="Dosis"/>
                  <a:cs typeface="Dosis"/>
                  <a:sym typeface="Dosis"/>
                </a:endParaRPr>
              </a:p>
            </p:txBody>
          </p:sp>
          <p:sp>
            <p:nvSpPr>
              <p:cNvPr id="85" name="Google Shape;85;p13"/>
              <p:cNvSpPr txBox="1"/>
              <p:nvPr/>
            </p:nvSpPr>
            <p:spPr>
              <a:xfrm>
                <a:off x="5238719" y="7355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Excel</a:t>
                </a:r>
                <a:endParaRPr sz="1200">
                  <a:solidFill>
                    <a:srgbClr val="1F3D3F"/>
                  </a:solidFill>
                  <a:latin typeface="Dosis"/>
                  <a:ea typeface="Dosis"/>
                  <a:cs typeface="Dosis"/>
                  <a:sym typeface="Dosis"/>
                </a:endParaRPr>
              </a:p>
            </p:txBody>
          </p:sp>
        </p:grpSp>
      </p:grpSp>
      <p:grpSp>
        <p:nvGrpSpPr>
          <p:cNvPr id="86" name="Google Shape;86;p13"/>
          <p:cNvGrpSpPr/>
          <p:nvPr/>
        </p:nvGrpSpPr>
        <p:grpSpPr>
          <a:xfrm>
            <a:off x="5238719" y="7904386"/>
            <a:ext cx="1878000" cy="2290879"/>
            <a:chOff x="5238719" y="7904386"/>
            <a:chExt cx="1878000" cy="2290879"/>
          </a:xfrm>
        </p:grpSpPr>
        <p:sp>
          <p:nvSpPr>
            <p:cNvPr id="87" name="Google Shape;87;p13"/>
            <p:cNvSpPr txBox="1"/>
            <p:nvPr/>
          </p:nvSpPr>
          <p:spPr>
            <a:xfrm>
              <a:off x="5238719" y="7904386"/>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E D U C A T I O N</a:t>
              </a:r>
              <a:endParaRPr b="1" sz="1600">
                <a:solidFill>
                  <a:srgbClr val="1F3D3F"/>
                </a:solidFill>
                <a:latin typeface="Lora"/>
                <a:ea typeface="Lora"/>
                <a:cs typeface="Lora"/>
                <a:sym typeface="Lora"/>
              </a:endParaRPr>
            </a:p>
          </p:txBody>
        </p:sp>
        <p:grpSp>
          <p:nvGrpSpPr>
            <p:cNvPr id="88" name="Google Shape;88;p13"/>
            <p:cNvGrpSpPr/>
            <p:nvPr/>
          </p:nvGrpSpPr>
          <p:grpSpPr>
            <a:xfrm>
              <a:off x="5238719" y="8263593"/>
              <a:ext cx="1878000" cy="912775"/>
              <a:chOff x="5238719" y="3516057"/>
              <a:chExt cx="1878000" cy="912775"/>
            </a:xfrm>
          </p:grpSpPr>
          <p:sp>
            <p:nvSpPr>
              <p:cNvPr id="89" name="Google Shape;89;p13"/>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Degree Title Here</a:t>
                </a:r>
                <a:endParaRPr sz="1200">
                  <a:solidFill>
                    <a:srgbClr val="1F3D3F"/>
                  </a:solidFill>
                  <a:latin typeface="Dosis"/>
                  <a:ea typeface="Dosis"/>
                  <a:cs typeface="Dosis"/>
                  <a:sym typeface="Dosis"/>
                </a:endParaRPr>
              </a:p>
            </p:txBody>
          </p:sp>
          <p:sp>
            <p:nvSpPr>
              <p:cNvPr id="90" name="Google Shape;90;p13"/>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Major/Concentration</a:t>
                </a:r>
                <a:endParaRPr sz="1200">
                  <a:solidFill>
                    <a:srgbClr val="1F3D3F"/>
                  </a:solidFill>
                  <a:latin typeface="Dosis"/>
                  <a:ea typeface="Dosis"/>
                  <a:cs typeface="Dosis"/>
                  <a:sym typeface="Dosis"/>
                </a:endParaRPr>
              </a:p>
            </p:txBody>
          </p:sp>
          <p:sp>
            <p:nvSpPr>
              <p:cNvPr id="91" name="Google Shape;91;p13"/>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Name of University</a:t>
                </a:r>
                <a:endParaRPr sz="1200">
                  <a:solidFill>
                    <a:srgbClr val="1F3D3F"/>
                  </a:solidFill>
                  <a:latin typeface="Dosis"/>
                  <a:ea typeface="Dosis"/>
                  <a:cs typeface="Dosis"/>
                  <a:sym typeface="Dosis"/>
                </a:endParaRPr>
              </a:p>
            </p:txBody>
          </p:sp>
          <p:sp>
            <p:nvSpPr>
              <p:cNvPr id="92" name="Google Shape;92;p13"/>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2008-2012</a:t>
                </a:r>
                <a:endParaRPr sz="1200">
                  <a:solidFill>
                    <a:srgbClr val="1F3D3F"/>
                  </a:solidFill>
                  <a:latin typeface="Dosis"/>
                  <a:ea typeface="Dosis"/>
                  <a:cs typeface="Dosis"/>
                  <a:sym typeface="Dosis"/>
                </a:endParaRPr>
              </a:p>
            </p:txBody>
          </p:sp>
        </p:grpSp>
        <p:grpSp>
          <p:nvGrpSpPr>
            <p:cNvPr id="93" name="Google Shape;93;p13"/>
            <p:cNvGrpSpPr/>
            <p:nvPr/>
          </p:nvGrpSpPr>
          <p:grpSpPr>
            <a:xfrm>
              <a:off x="5238719" y="9282489"/>
              <a:ext cx="1878000" cy="912775"/>
              <a:chOff x="5238719" y="3516057"/>
              <a:chExt cx="1878000" cy="912775"/>
            </a:xfrm>
          </p:grpSpPr>
          <p:sp>
            <p:nvSpPr>
              <p:cNvPr id="94" name="Google Shape;94;p13"/>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Degree Title Here</a:t>
                </a:r>
                <a:endParaRPr sz="1200">
                  <a:solidFill>
                    <a:srgbClr val="1F3D3F"/>
                  </a:solidFill>
                  <a:latin typeface="Dosis"/>
                  <a:ea typeface="Dosis"/>
                  <a:cs typeface="Dosis"/>
                  <a:sym typeface="Dosis"/>
                </a:endParaRPr>
              </a:p>
            </p:txBody>
          </p:sp>
          <p:sp>
            <p:nvSpPr>
              <p:cNvPr id="95" name="Google Shape;95;p13"/>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Major/Concentration</a:t>
                </a:r>
                <a:endParaRPr sz="1200">
                  <a:solidFill>
                    <a:srgbClr val="1F3D3F"/>
                  </a:solidFill>
                  <a:latin typeface="Dosis"/>
                  <a:ea typeface="Dosis"/>
                  <a:cs typeface="Dosis"/>
                  <a:sym typeface="Dosis"/>
                </a:endParaRPr>
              </a:p>
            </p:txBody>
          </p:sp>
          <p:sp>
            <p:nvSpPr>
              <p:cNvPr id="96" name="Google Shape;96;p13"/>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Name of University</a:t>
                </a:r>
                <a:endParaRPr sz="1200">
                  <a:solidFill>
                    <a:srgbClr val="1F3D3F"/>
                  </a:solidFill>
                  <a:latin typeface="Dosis"/>
                  <a:ea typeface="Dosis"/>
                  <a:cs typeface="Dosis"/>
                  <a:sym typeface="Dosis"/>
                </a:endParaRPr>
              </a:p>
            </p:txBody>
          </p:sp>
          <p:sp>
            <p:nvSpPr>
              <p:cNvPr id="97" name="Google Shape;97;p13"/>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2012-2014</a:t>
                </a:r>
                <a:endParaRPr sz="1200">
                  <a:solidFill>
                    <a:srgbClr val="1F3D3F"/>
                  </a:solidFill>
                  <a:latin typeface="Dosis"/>
                  <a:ea typeface="Dosis"/>
                  <a:cs typeface="Dosis"/>
                  <a:sym typeface="Dosis"/>
                </a:endParaRPr>
              </a:p>
            </p:txBody>
          </p:sp>
        </p:grpSp>
      </p:grpSp>
      <p:grpSp>
        <p:nvGrpSpPr>
          <p:cNvPr id="98" name="Google Shape;98;p13"/>
          <p:cNvGrpSpPr/>
          <p:nvPr/>
        </p:nvGrpSpPr>
        <p:grpSpPr>
          <a:xfrm>
            <a:off x="540003" y="3672500"/>
            <a:ext cx="4311003" cy="1870145"/>
            <a:chOff x="540003" y="3672500"/>
            <a:chExt cx="4311003" cy="1870145"/>
          </a:xfrm>
        </p:grpSpPr>
        <p:sp>
          <p:nvSpPr>
            <p:cNvPr id="99" name="Google Shape;99;p13"/>
            <p:cNvSpPr txBox="1"/>
            <p:nvPr/>
          </p:nvSpPr>
          <p:spPr>
            <a:xfrm>
              <a:off x="540003" y="3672500"/>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POSITION TITLE</a:t>
              </a:r>
              <a:endParaRPr sz="1200">
                <a:solidFill>
                  <a:srgbClr val="1F3D3F"/>
                </a:solidFill>
                <a:latin typeface="Dosis"/>
                <a:ea typeface="Dosis"/>
                <a:cs typeface="Dosis"/>
                <a:sym typeface="Dosis"/>
              </a:endParaRPr>
            </a:p>
          </p:txBody>
        </p:sp>
        <p:sp>
          <p:nvSpPr>
            <p:cNvPr id="100" name="Google Shape;100;p13"/>
            <p:cNvSpPr txBox="1"/>
            <p:nvPr/>
          </p:nvSpPr>
          <p:spPr>
            <a:xfrm>
              <a:off x="540005" y="3915158"/>
              <a:ext cx="4310949"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VON LTD | 7427 SHIELDS PORTS | 2022 </a:t>
              </a:r>
              <a:r>
                <a:rPr lang="ru" sz="1200">
                  <a:solidFill>
                    <a:srgbClr val="1F3D3F"/>
                  </a:solidFill>
                  <a:latin typeface="Dosis"/>
                  <a:ea typeface="Dosis"/>
                  <a:cs typeface="Dosis"/>
                  <a:sym typeface="Dosis"/>
                </a:rPr>
                <a:t>- 2025</a:t>
              </a:r>
              <a:endParaRPr sz="1200">
                <a:solidFill>
                  <a:srgbClr val="1F3D3F"/>
                </a:solidFill>
                <a:latin typeface="Dosis"/>
                <a:ea typeface="Dosis"/>
                <a:cs typeface="Dosis"/>
                <a:sym typeface="Dosis"/>
              </a:endParaRPr>
            </a:p>
          </p:txBody>
        </p:sp>
        <p:sp>
          <p:nvSpPr>
            <p:cNvPr id="101" name="Google Shape;101;p13"/>
            <p:cNvSpPr txBox="1"/>
            <p:nvPr/>
          </p:nvSpPr>
          <p:spPr>
            <a:xfrm>
              <a:off x="540005" y="4164620"/>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Nullam maximus, sapien id consectetur congue, purus nunc sollicitudin nulla, vel varius ipsum magna quis nulla. </a:t>
              </a:r>
              <a:endParaRPr sz="1200">
                <a:solidFill>
                  <a:srgbClr val="1F3D3F"/>
                </a:solidFill>
                <a:latin typeface="Dosis"/>
                <a:ea typeface="Dosis"/>
                <a:cs typeface="Dosis"/>
                <a:sym typeface="Dosis"/>
              </a:endParaRPr>
            </a:p>
          </p:txBody>
        </p:sp>
        <p:sp>
          <p:nvSpPr>
            <p:cNvPr id="102" name="Google Shape;102;p13"/>
            <p:cNvSpPr txBox="1"/>
            <p:nvPr/>
          </p:nvSpPr>
          <p:spPr>
            <a:xfrm>
              <a:off x="540005" y="4650533"/>
              <a:ext cx="431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Vestibulum vestibulum et mauris eget ullamcorper.</a:t>
              </a:r>
              <a:endParaRPr sz="1200">
                <a:solidFill>
                  <a:srgbClr val="1F3D3F"/>
                </a:solidFill>
                <a:latin typeface="Dosis"/>
                <a:ea typeface="Dosis"/>
                <a:cs typeface="Dosis"/>
                <a:sym typeface="Dosis"/>
              </a:endParaRPr>
            </a:p>
          </p:txBody>
        </p:sp>
        <p:sp>
          <p:nvSpPr>
            <p:cNvPr id="103" name="Google Shape;103;p13"/>
            <p:cNvSpPr txBox="1"/>
            <p:nvPr/>
          </p:nvSpPr>
          <p:spPr>
            <a:xfrm>
              <a:off x="540005" y="4914745"/>
              <a:ext cx="4311000" cy="62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Proin scelerisque, mi id laoreet lacinia, nisi est tempor justo, a tempus nibh eros et massa. Quisque dapibus mi et  tincidunt ultrices. Sed ligula </a:t>
              </a:r>
              <a:endParaRPr sz="1200">
                <a:solidFill>
                  <a:srgbClr val="1F3D3F"/>
                </a:solidFill>
                <a:latin typeface="Dosis"/>
                <a:ea typeface="Dosis"/>
                <a:cs typeface="Dosis"/>
                <a:sym typeface="Dosis"/>
              </a:endParaRPr>
            </a:p>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est, varius vitae tellus vel,  elementum fringilla mi.</a:t>
              </a:r>
              <a:endParaRPr sz="1200">
                <a:solidFill>
                  <a:srgbClr val="1F3D3F"/>
                </a:solidFill>
                <a:latin typeface="Dosis"/>
                <a:ea typeface="Dosis"/>
                <a:cs typeface="Dosis"/>
                <a:sym typeface="Dosis"/>
              </a:endParaRPr>
            </a:p>
          </p:txBody>
        </p:sp>
      </p:grpSp>
      <p:grpSp>
        <p:nvGrpSpPr>
          <p:cNvPr id="104" name="Google Shape;104;p13"/>
          <p:cNvGrpSpPr/>
          <p:nvPr/>
        </p:nvGrpSpPr>
        <p:grpSpPr>
          <a:xfrm>
            <a:off x="540003" y="5784786"/>
            <a:ext cx="4311003" cy="1873260"/>
            <a:chOff x="540003" y="5784786"/>
            <a:chExt cx="4311003" cy="1873260"/>
          </a:xfrm>
        </p:grpSpPr>
        <p:sp>
          <p:nvSpPr>
            <p:cNvPr id="105" name="Google Shape;105;p13"/>
            <p:cNvSpPr txBox="1"/>
            <p:nvPr/>
          </p:nvSpPr>
          <p:spPr>
            <a:xfrm>
              <a:off x="540003" y="5784786"/>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POSITION TITLE</a:t>
              </a:r>
              <a:endParaRPr sz="1200">
                <a:solidFill>
                  <a:srgbClr val="1F3D3F"/>
                </a:solidFill>
                <a:latin typeface="Dosis"/>
                <a:ea typeface="Dosis"/>
                <a:cs typeface="Dosis"/>
                <a:sym typeface="Dosis"/>
              </a:endParaRPr>
            </a:p>
          </p:txBody>
        </p:sp>
        <p:sp>
          <p:nvSpPr>
            <p:cNvPr id="106" name="Google Shape;106;p13"/>
            <p:cNvSpPr txBox="1"/>
            <p:nvPr/>
          </p:nvSpPr>
          <p:spPr>
            <a:xfrm>
              <a:off x="540005" y="6027444"/>
              <a:ext cx="431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MOORE LTD | 684 WATSON POINTS | 2021 </a:t>
              </a:r>
              <a:r>
                <a:rPr lang="ru" sz="1200">
                  <a:solidFill>
                    <a:srgbClr val="1F3D3F"/>
                  </a:solidFill>
                  <a:latin typeface="Dosis"/>
                  <a:ea typeface="Dosis"/>
                  <a:cs typeface="Dosis"/>
                  <a:sym typeface="Dosis"/>
                </a:rPr>
                <a:t>- 2022</a:t>
              </a:r>
              <a:endParaRPr sz="1200">
                <a:solidFill>
                  <a:srgbClr val="1F3D3F"/>
                </a:solidFill>
                <a:latin typeface="Dosis"/>
                <a:ea typeface="Dosis"/>
                <a:cs typeface="Dosis"/>
                <a:sym typeface="Dosis"/>
              </a:endParaRPr>
            </a:p>
          </p:txBody>
        </p:sp>
        <p:sp>
          <p:nvSpPr>
            <p:cNvPr id="107" name="Google Shape;107;p13"/>
            <p:cNvSpPr txBox="1"/>
            <p:nvPr/>
          </p:nvSpPr>
          <p:spPr>
            <a:xfrm>
              <a:off x="540005" y="6276906"/>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Donec quis elit efficitur, varius leo eget, fringilla tellus, spendisse blandit efficitur odio ut tincidunt, leo ac convallis lacinia.</a:t>
              </a:r>
              <a:endParaRPr sz="1200">
                <a:solidFill>
                  <a:srgbClr val="1F3D3F"/>
                </a:solidFill>
                <a:latin typeface="Dosis"/>
                <a:ea typeface="Dosis"/>
                <a:cs typeface="Dosis"/>
                <a:sym typeface="Dosis"/>
              </a:endParaRPr>
            </a:p>
          </p:txBody>
        </p:sp>
        <p:sp>
          <p:nvSpPr>
            <p:cNvPr id="108" name="Google Shape;108;p13"/>
            <p:cNvSpPr txBox="1"/>
            <p:nvPr/>
          </p:nvSpPr>
          <p:spPr>
            <a:xfrm>
              <a:off x="540005" y="6764226"/>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Sed vitae semper turpis. Nulla libero metus, cursus in  convallis in, elementum id elit. estibulum vestibulum et mauris eget ullamcorper.</a:t>
              </a:r>
              <a:endParaRPr sz="1200">
                <a:solidFill>
                  <a:srgbClr val="1F3D3F"/>
                </a:solidFill>
                <a:latin typeface="Dosis"/>
                <a:ea typeface="Dosis"/>
                <a:cs typeface="Dosis"/>
                <a:sym typeface="Dosis"/>
              </a:endParaRPr>
            </a:p>
          </p:txBody>
        </p:sp>
        <p:sp>
          <p:nvSpPr>
            <p:cNvPr id="109" name="Google Shape;109;p13"/>
            <p:cNvSpPr txBox="1"/>
            <p:nvPr/>
          </p:nvSpPr>
          <p:spPr>
            <a:xfrm>
              <a:off x="540005" y="7251545"/>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Nulla facilisi. Mauris eleifend, leo ac convallis lacinia, libero augue placerat libero. Quisque dapibus mi et  tincidunt ultrices.</a:t>
              </a:r>
              <a:endParaRPr sz="1200">
                <a:solidFill>
                  <a:srgbClr val="1F3D3F"/>
                </a:solidFill>
                <a:latin typeface="Dosis"/>
                <a:ea typeface="Dosis"/>
                <a:cs typeface="Dosis"/>
                <a:sym typeface="Dosis"/>
              </a:endParaRPr>
            </a:p>
          </p:txBody>
        </p:sp>
      </p:grpSp>
      <p:grpSp>
        <p:nvGrpSpPr>
          <p:cNvPr id="110" name="Google Shape;110;p13"/>
          <p:cNvGrpSpPr/>
          <p:nvPr/>
        </p:nvGrpSpPr>
        <p:grpSpPr>
          <a:xfrm>
            <a:off x="540003" y="7853068"/>
            <a:ext cx="4311003" cy="2138540"/>
            <a:chOff x="540003" y="7853068"/>
            <a:chExt cx="4311003" cy="2138540"/>
          </a:xfrm>
        </p:grpSpPr>
        <p:sp>
          <p:nvSpPr>
            <p:cNvPr id="111" name="Google Shape;111;p13"/>
            <p:cNvSpPr txBox="1"/>
            <p:nvPr/>
          </p:nvSpPr>
          <p:spPr>
            <a:xfrm>
              <a:off x="540003" y="7853068"/>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POSITION TITLE</a:t>
              </a:r>
              <a:endParaRPr sz="1200">
                <a:solidFill>
                  <a:srgbClr val="1F3D3F"/>
                </a:solidFill>
                <a:latin typeface="Dosis"/>
                <a:ea typeface="Dosis"/>
                <a:cs typeface="Dosis"/>
                <a:sym typeface="Dosis"/>
              </a:endParaRPr>
            </a:p>
          </p:txBody>
        </p:sp>
        <p:sp>
          <p:nvSpPr>
            <p:cNvPr id="112" name="Google Shape;112;p13"/>
            <p:cNvSpPr txBox="1"/>
            <p:nvPr/>
          </p:nvSpPr>
          <p:spPr>
            <a:xfrm>
              <a:off x="540005" y="8095726"/>
              <a:ext cx="431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HOMENICK GROUP | 937 KIRSTEN CREST | 2020 </a:t>
              </a:r>
              <a:r>
                <a:rPr lang="ru" sz="1200">
                  <a:solidFill>
                    <a:srgbClr val="1F3D3F"/>
                  </a:solidFill>
                  <a:latin typeface="Dosis"/>
                  <a:ea typeface="Dosis"/>
                  <a:cs typeface="Dosis"/>
                  <a:sym typeface="Dosis"/>
                </a:rPr>
                <a:t>- 2021</a:t>
              </a:r>
              <a:endParaRPr sz="1200">
                <a:solidFill>
                  <a:srgbClr val="1F3D3F"/>
                </a:solidFill>
                <a:latin typeface="Dosis"/>
                <a:ea typeface="Dosis"/>
                <a:cs typeface="Dosis"/>
                <a:sym typeface="Dosis"/>
              </a:endParaRPr>
            </a:p>
          </p:txBody>
        </p:sp>
        <p:sp>
          <p:nvSpPr>
            <p:cNvPr id="113" name="Google Shape;113;p13"/>
            <p:cNvSpPr txBox="1"/>
            <p:nvPr/>
          </p:nvSpPr>
          <p:spPr>
            <a:xfrm>
              <a:off x="540005" y="8345188"/>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Nullam maximus, sapien id consectetur congue, purus nunc sollicitudin nulla, vel varius ipsum magna quis nulla.</a:t>
              </a:r>
              <a:endParaRPr sz="1200">
                <a:solidFill>
                  <a:srgbClr val="1F3D3F"/>
                </a:solidFill>
                <a:latin typeface="Dosis"/>
                <a:ea typeface="Dosis"/>
                <a:cs typeface="Dosis"/>
                <a:sym typeface="Dosis"/>
              </a:endParaRPr>
            </a:p>
          </p:txBody>
        </p:sp>
        <p:sp>
          <p:nvSpPr>
            <p:cNvPr id="114" name="Google Shape;114;p13"/>
            <p:cNvSpPr txBox="1"/>
            <p:nvPr/>
          </p:nvSpPr>
          <p:spPr>
            <a:xfrm>
              <a:off x="540005" y="8832495"/>
              <a:ext cx="431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Vestibulum vestibulum et mauris eget ullamcorper.</a:t>
              </a:r>
              <a:endParaRPr sz="1200">
                <a:solidFill>
                  <a:srgbClr val="1F3D3F"/>
                </a:solidFill>
                <a:latin typeface="Dosis"/>
                <a:ea typeface="Dosis"/>
                <a:cs typeface="Dosis"/>
                <a:sym typeface="Dosis"/>
              </a:endParaRPr>
            </a:p>
          </p:txBody>
        </p:sp>
        <p:sp>
          <p:nvSpPr>
            <p:cNvPr id="115" name="Google Shape;115;p13"/>
            <p:cNvSpPr txBox="1"/>
            <p:nvPr/>
          </p:nvSpPr>
          <p:spPr>
            <a:xfrm>
              <a:off x="540005" y="9098101"/>
              <a:ext cx="4311000" cy="62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Proin scelerisque, mi id laoreet lacinia, nisi est tempor justo, a tempus nibh eros et massa. Quisque dapibus mi et  tincidunt ultrices. Sed ligula</a:t>
              </a:r>
              <a:endParaRPr sz="1200">
                <a:solidFill>
                  <a:srgbClr val="1F3D3F"/>
                </a:solidFill>
                <a:latin typeface="Dosis"/>
                <a:ea typeface="Dosis"/>
                <a:cs typeface="Dosis"/>
                <a:sym typeface="Dosis"/>
              </a:endParaRPr>
            </a:p>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est, varius vitae tellus vel,  elementum fringilla mi.</a:t>
              </a:r>
              <a:endParaRPr sz="1200">
                <a:solidFill>
                  <a:srgbClr val="1F3D3F"/>
                </a:solidFill>
                <a:latin typeface="Dosis"/>
                <a:ea typeface="Dosis"/>
                <a:cs typeface="Dosis"/>
                <a:sym typeface="Dosis"/>
              </a:endParaRPr>
            </a:p>
          </p:txBody>
        </p:sp>
        <p:sp>
          <p:nvSpPr>
            <p:cNvPr id="116" name="Google Shape;116;p13"/>
            <p:cNvSpPr txBox="1"/>
            <p:nvPr/>
          </p:nvSpPr>
          <p:spPr>
            <a:xfrm>
              <a:off x="540005" y="9806808"/>
              <a:ext cx="431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Sed vitae semper turpis. Nulla libero metus, cursus in  convallis in.</a:t>
              </a:r>
              <a:endParaRPr sz="1200">
                <a:solidFill>
                  <a:srgbClr val="1F3D3F"/>
                </a:solidFill>
                <a:latin typeface="Dosis"/>
                <a:ea typeface="Dosis"/>
                <a:cs typeface="Dosis"/>
                <a:sym typeface="Dosis"/>
              </a:endParaRPr>
            </a:p>
          </p:txBody>
        </p:sp>
      </p:grpSp>
      <p:pic>
        <p:nvPicPr>
          <p:cNvPr id="117" name="Google Shape;117;p13"/>
          <p:cNvPicPr preferRelativeResize="0"/>
          <p:nvPr/>
        </p:nvPicPr>
        <p:blipFill rotWithShape="1">
          <a:blip r:embed="rId3">
            <a:alphaModFix/>
          </a:blip>
          <a:srcRect b="16094" l="7640" r="25923" t="37589"/>
          <a:stretch/>
        </p:blipFill>
        <p:spPr>
          <a:xfrm>
            <a:off x="4626425" y="0"/>
            <a:ext cx="2933575" cy="2045126"/>
          </a:xfrm>
          <a:prstGeom prst="rect">
            <a:avLst/>
          </a:prstGeom>
          <a:noFill/>
          <a:ln>
            <a:noFill/>
          </a:ln>
        </p:spPr>
      </p:pic>
      <p:pic>
        <p:nvPicPr>
          <p:cNvPr id="118" name="Google Shape;118;p13"/>
          <p:cNvPicPr preferRelativeResize="0"/>
          <p:nvPr/>
        </p:nvPicPr>
        <p:blipFill rotWithShape="1">
          <a:blip r:embed="rId4">
            <a:alphaModFix/>
          </a:blip>
          <a:srcRect b="28866" l="20992" r="0" t="0"/>
          <a:stretch/>
        </p:blipFill>
        <p:spPr>
          <a:xfrm>
            <a:off x="-11225" y="7147850"/>
            <a:ext cx="3936900" cy="3544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14"/>
          <p:cNvGrpSpPr/>
          <p:nvPr/>
        </p:nvGrpSpPr>
        <p:grpSpPr>
          <a:xfrm>
            <a:off x="512786" y="476243"/>
            <a:ext cx="4685100" cy="832982"/>
            <a:chOff x="512786" y="476243"/>
            <a:chExt cx="4685100" cy="832982"/>
          </a:xfrm>
        </p:grpSpPr>
        <p:sp>
          <p:nvSpPr>
            <p:cNvPr id="124" name="Google Shape;124;p14"/>
            <p:cNvSpPr txBox="1"/>
            <p:nvPr/>
          </p:nvSpPr>
          <p:spPr>
            <a:xfrm>
              <a:off x="512786" y="476243"/>
              <a:ext cx="4685100" cy="631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100">
                  <a:solidFill>
                    <a:srgbClr val="1F3D3F"/>
                  </a:solidFill>
                  <a:latin typeface="Dosis SemiBold"/>
                  <a:ea typeface="Dosis SemiBold"/>
                  <a:cs typeface="Dosis SemiBold"/>
                  <a:sym typeface="Dosis SemiBold"/>
                </a:rPr>
                <a:t>M A T T  M U R P H Y</a:t>
              </a:r>
              <a:endParaRPr sz="4100">
                <a:solidFill>
                  <a:srgbClr val="1F3D3F"/>
                </a:solidFill>
                <a:latin typeface="Dosis SemiBold"/>
                <a:ea typeface="Dosis SemiBold"/>
                <a:cs typeface="Dosis SemiBold"/>
                <a:sym typeface="Dosis SemiBold"/>
              </a:endParaRPr>
            </a:p>
          </p:txBody>
        </p:sp>
        <p:sp>
          <p:nvSpPr>
            <p:cNvPr id="125" name="Google Shape;125;p14"/>
            <p:cNvSpPr txBox="1"/>
            <p:nvPr/>
          </p:nvSpPr>
          <p:spPr>
            <a:xfrm>
              <a:off x="540000" y="1093825"/>
              <a:ext cx="37599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F3D3F"/>
                  </a:solidFill>
                  <a:latin typeface="Lora SemiBold"/>
                  <a:ea typeface="Lora SemiBold"/>
                  <a:cs typeface="Lora SemiBold"/>
                  <a:sym typeface="Lora SemiBold"/>
                </a:rPr>
                <a:t>Administrative Assistant Resume</a:t>
              </a:r>
              <a:endParaRPr>
                <a:solidFill>
                  <a:srgbClr val="1F3D3F"/>
                </a:solidFill>
                <a:latin typeface="Lora SemiBold"/>
                <a:ea typeface="Lora SemiBold"/>
                <a:cs typeface="Lora SemiBold"/>
                <a:sym typeface="Lora SemiBold"/>
              </a:endParaRPr>
            </a:p>
          </p:txBody>
        </p:sp>
      </p:grpSp>
      <p:cxnSp>
        <p:nvCxnSpPr>
          <p:cNvPr id="126" name="Google Shape;126;p14"/>
          <p:cNvCxnSpPr/>
          <p:nvPr/>
        </p:nvCxnSpPr>
        <p:spPr>
          <a:xfrm>
            <a:off x="537471" y="1476375"/>
            <a:ext cx="5048400" cy="0"/>
          </a:xfrm>
          <a:prstGeom prst="straightConnector1">
            <a:avLst/>
          </a:prstGeom>
          <a:noFill/>
          <a:ln cap="flat" cmpd="sng" w="9525">
            <a:solidFill>
              <a:srgbClr val="C5D2D0"/>
            </a:solidFill>
            <a:prstDash val="solid"/>
            <a:round/>
            <a:headEnd len="med" w="med" type="none"/>
            <a:tailEnd len="med" w="med" type="none"/>
          </a:ln>
        </p:spPr>
      </p:cxnSp>
      <p:sp>
        <p:nvSpPr>
          <p:cNvPr id="127" name="Google Shape;127;p14"/>
          <p:cNvSpPr txBox="1"/>
          <p:nvPr/>
        </p:nvSpPr>
        <p:spPr>
          <a:xfrm>
            <a:off x="526393" y="1694086"/>
            <a:ext cx="4685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P R O F I L E  S U M M A R Y</a:t>
            </a:r>
            <a:endParaRPr b="1" sz="1600">
              <a:solidFill>
                <a:srgbClr val="1F3D3F"/>
              </a:solidFill>
              <a:latin typeface="Lora"/>
              <a:ea typeface="Lora"/>
              <a:cs typeface="Lora"/>
              <a:sym typeface="Lora"/>
            </a:endParaRPr>
          </a:p>
        </p:txBody>
      </p:sp>
      <p:sp>
        <p:nvSpPr>
          <p:cNvPr id="128" name="Google Shape;128;p14"/>
          <p:cNvSpPr txBox="1"/>
          <p:nvPr/>
        </p:nvSpPr>
        <p:spPr>
          <a:xfrm>
            <a:off x="533206" y="2045121"/>
            <a:ext cx="65835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Sed volutpat magna nec nisl aliquam mollis. Aenean lacus neque, bibendum sit amet metus quis, congue mollis ex. Praesent lacinia felis augue, et bibendum turpis convallis id. Etiam pretium nisl maximus metus condimentum, sit amet cursus urna tincidunt. Suspendisse ultrices, lacus sit amet consectetur  scelerisque, erat metus convallis quam, vel molestie elit sem nec tortor.</a:t>
            </a:r>
            <a:endParaRPr sz="1200">
              <a:solidFill>
                <a:srgbClr val="1F3D3F"/>
              </a:solidFill>
              <a:latin typeface="Dosis"/>
              <a:ea typeface="Dosis"/>
              <a:cs typeface="Dosis"/>
              <a:sym typeface="Dosis"/>
            </a:endParaRPr>
          </a:p>
        </p:txBody>
      </p:sp>
      <p:sp>
        <p:nvSpPr>
          <p:cNvPr id="129" name="Google Shape;129;p14"/>
          <p:cNvSpPr txBox="1"/>
          <p:nvPr/>
        </p:nvSpPr>
        <p:spPr>
          <a:xfrm>
            <a:off x="526399" y="3156850"/>
            <a:ext cx="3936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W O R K  E X P E R I E N C E</a:t>
            </a:r>
            <a:endParaRPr b="1" sz="1600">
              <a:solidFill>
                <a:srgbClr val="1F3D3F"/>
              </a:solidFill>
              <a:latin typeface="Lora"/>
              <a:ea typeface="Lora"/>
              <a:cs typeface="Lora"/>
              <a:sym typeface="Lora"/>
            </a:endParaRPr>
          </a:p>
        </p:txBody>
      </p:sp>
      <p:cxnSp>
        <p:nvCxnSpPr>
          <p:cNvPr id="130" name="Google Shape;130;p14"/>
          <p:cNvCxnSpPr/>
          <p:nvPr/>
        </p:nvCxnSpPr>
        <p:spPr>
          <a:xfrm>
            <a:off x="537471" y="3490225"/>
            <a:ext cx="4490400" cy="0"/>
          </a:xfrm>
          <a:prstGeom prst="straightConnector1">
            <a:avLst/>
          </a:prstGeom>
          <a:noFill/>
          <a:ln cap="flat" cmpd="sng" w="9525">
            <a:solidFill>
              <a:srgbClr val="C5D2D0"/>
            </a:solidFill>
            <a:prstDash val="solid"/>
            <a:round/>
            <a:headEnd len="med" w="med" type="none"/>
            <a:tailEnd len="med" w="med" type="none"/>
          </a:ln>
        </p:spPr>
      </p:cxnSp>
      <p:cxnSp>
        <p:nvCxnSpPr>
          <p:cNvPr id="131" name="Google Shape;131;p14"/>
          <p:cNvCxnSpPr/>
          <p:nvPr/>
        </p:nvCxnSpPr>
        <p:spPr>
          <a:xfrm>
            <a:off x="5021046" y="3224900"/>
            <a:ext cx="0" cy="6932700"/>
          </a:xfrm>
          <a:prstGeom prst="straightConnector1">
            <a:avLst/>
          </a:prstGeom>
          <a:noFill/>
          <a:ln cap="flat" cmpd="sng" w="9525">
            <a:solidFill>
              <a:srgbClr val="C5D2D0"/>
            </a:solidFill>
            <a:prstDash val="solid"/>
            <a:round/>
            <a:headEnd len="med" w="med" type="none"/>
            <a:tailEnd len="med" w="med" type="none"/>
          </a:ln>
        </p:spPr>
      </p:cxnSp>
      <p:cxnSp>
        <p:nvCxnSpPr>
          <p:cNvPr id="132" name="Google Shape;132;p14"/>
          <p:cNvCxnSpPr/>
          <p:nvPr/>
        </p:nvCxnSpPr>
        <p:spPr>
          <a:xfrm>
            <a:off x="5021046" y="4905375"/>
            <a:ext cx="2095500" cy="0"/>
          </a:xfrm>
          <a:prstGeom prst="straightConnector1">
            <a:avLst/>
          </a:prstGeom>
          <a:noFill/>
          <a:ln cap="flat" cmpd="sng" w="9525">
            <a:solidFill>
              <a:srgbClr val="C5D2D0"/>
            </a:solidFill>
            <a:prstDash val="solid"/>
            <a:round/>
            <a:headEnd len="med" w="med" type="none"/>
            <a:tailEnd len="med" w="med" type="none"/>
          </a:ln>
        </p:spPr>
      </p:cxnSp>
      <p:grpSp>
        <p:nvGrpSpPr>
          <p:cNvPr id="133" name="Google Shape;133;p14"/>
          <p:cNvGrpSpPr/>
          <p:nvPr/>
        </p:nvGrpSpPr>
        <p:grpSpPr>
          <a:xfrm>
            <a:off x="540003" y="3672500"/>
            <a:ext cx="4311003" cy="1870145"/>
            <a:chOff x="540003" y="3672500"/>
            <a:chExt cx="4311003" cy="1870145"/>
          </a:xfrm>
        </p:grpSpPr>
        <p:sp>
          <p:nvSpPr>
            <p:cNvPr id="134" name="Google Shape;134;p14"/>
            <p:cNvSpPr txBox="1"/>
            <p:nvPr/>
          </p:nvSpPr>
          <p:spPr>
            <a:xfrm>
              <a:off x="540003" y="3672500"/>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POSITION TITLE</a:t>
              </a:r>
              <a:endParaRPr sz="1200">
                <a:solidFill>
                  <a:srgbClr val="1F3D3F"/>
                </a:solidFill>
                <a:latin typeface="Dosis"/>
                <a:ea typeface="Dosis"/>
                <a:cs typeface="Dosis"/>
                <a:sym typeface="Dosis"/>
              </a:endParaRPr>
            </a:p>
          </p:txBody>
        </p:sp>
        <p:sp>
          <p:nvSpPr>
            <p:cNvPr id="135" name="Google Shape;135;p14"/>
            <p:cNvSpPr txBox="1"/>
            <p:nvPr/>
          </p:nvSpPr>
          <p:spPr>
            <a:xfrm>
              <a:off x="540005" y="3915158"/>
              <a:ext cx="431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VON LTD | 7427 SHIELDS PORTS | 2019 </a:t>
              </a:r>
              <a:r>
                <a:rPr lang="ru" sz="1200">
                  <a:solidFill>
                    <a:srgbClr val="1F3D3F"/>
                  </a:solidFill>
                  <a:latin typeface="Dosis"/>
                  <a:ea typeface="Dosis"/>
                  <a:cs typeface="Dosis"/>
                  <a:sym typeface="Dosis"/>
                </a:rPr>
                <a:t>- 2020</a:t>
              </a:r>
              <a:endParaRPr sz="1200">
                <a:solidFill>
                  <a:srgbClr val="1F3D3F"/>
                </a:solidFill>
                <a:latin typeface="Dosis"/>
                <a:ea typeface="Dosis"/>
                <a:cs typeface="Dosis"/>
                <a:sym typeface="Dosis"/>
              </a:endParaRPr>
            </a:p>
          </p:txBody>
        </p:sp>
        <p:sp>
          <p:nvSpPr>
            <p:cNvPr id="136" name="Google Shape;136;p14"/>
            <p:cNvSpPr txBox="1"/>
            <p:nvPr/>
          </p:nvSpPr>
          <p:spPr>
            <a:xfrm>
              <a:off x="540005" y="4164620"/>
              <a:ext cx="43110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Nullam maximus, sapien id consectetur congue, purus nunc sollicitudin nulla, vel varius ipsum magna quis nulla. </a:t>
              </a:r>
              <a:endParaRPr sz="1200">
                <a:solidFill>
                  <a:srgbClr val="1F3D3F"/>
                </a:solidFill>
                <a:latin typeface="Dosis"/>
                <a:ea typeface="Dosis"/>
                <a:cs typeface="Dosis"/>
                <a:sym typeface="Dosis"/>
              </a:endParaRPr>
            </a:p>
          </p:txBody>
        </p:sp>
        <p:sp>
          <p:nvSpPr>
            <p:cNvPr id="137" name="Google Shape;137;p14"/>
            <p:cNvSpPr txBox="1"/>
            <p:nvPr/>
          </p:nvSpPr>
          <p:spPr>
            <a:xfrm>
              <a:off x="540005" y="4650533"/>
              <a:ext cx="4311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Vestibulum vestibulum et mauris eget ullamcorper.</a:t>
              </a:r>
              <a:endParaRPr sz="1200">
                <a:solidFill>
                  <a:srgbClr val="1F3D3F"/>
                </a:solidFill>
                <a:latin typeface="Dosis"/>
                <a:ea typeface="Dosis"/>
                <a:cs typeface="Dosis"/>
                <a:sym typeface="Dosis"/>
              </a:endParaRPr>
            </a:p>
          </p:txBody>
        </p:sp>
        <p:sp>
          <p:nvSpPr>
            <p:cNvPr id="138" name="Google Shape;138;p14"/>
            <p:cNvSpPr txBox="1"/>
            <p:nvPr/>
          </p:nvSpPr>
          <p:spPr>
            <a:xfrm>
              <a:off x="540005" y="4914745"/>
              <a:ext cx="4311000" cy="62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  Proin scelerisque, mi id laoreet lacinia, nisi est tempor justo, a tempus nibh eros et massa. Quisque dapibus mi et  tincidunt ultrices. Sed ligula </a:t>
              </a:r>
              <a:endParaRPr sz="1200">
                <a:solidFill>
                  <a:srgbClr val="1F3D3F"/>
                </a:solidFill>
                <a:latin typeface="Dosis"/>
                <a:ea typeface="Dosis"/>
                <a:cs typeface="Dosis"/>
                <a:sym typeface="Dosis"/>
              </a:endParaRPr>
            </a:p>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est, varius vitae tellus vel,  elementum fringilla mi.</a:t>
              </a:r>
              <a:endParaRPr sz="1200">
                <a:solidFill>
                  <a:srgbClr val="1F3D3F"/>
                </a:solidFill>
                <a:latin typeface="Dosis"/>
                <a:ea typeface="Dosis"/>
                <a:cs typeface="Dosis"/>
                <a:sym typeface="Dosis"/>
              </a:endParaRPr>
            </a:p>
          </p:txBody>
        </p:sp>
      </p:grpSp>
      <p:grpSp>
        <p:nvGrpSpPr>
          <p:cNvPr id="139" name="Google Shape;139;p14"/>
          <p:cNvGrpSpPr/>
          <p:nvPr/>
        </p:nvGrpSpPr>
        <p:grpSpPr>
          <a:xfrm>
            <a:off x="540003" y="6266475"/>
            <a:ext cx="4311003" cy="1147758"/>
            <a:chOff x="540003" y="6266475"/>
            <a:chExt cx="4311003" cy="1147758"/>
          </a:xfrm>
        </p:grpSpPr>
        <p:sp>
          <p:nvSpPr>
            <p:cNvPr id="140" name="Google Shape;140;p14"/>
            <p:cNvSpPr txBox="1"/>
            <p:nvPr/>
          </p:nvSpPr>
          <p:spPr>
            <a:xfrm>
              <a:off x="540003" y="6266475"/>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MARKETING </a:t>
              </a:r>
              <a:r>
                <a:rPr b="1" lang="ru" sz="1200">
                  <a:solidFill>
                    <a:srgbClr val="1F3D3F"/>
                  </a:solidFill>
                  <a:latin typeface="Dosis"/>
                  <a:ea typeface="Dosis"/>
                  <a:cs typeface="Dosis"/>
                  <a:sym typeface="Dosis"/>
                </a:rPr>
                <a:t>- 2022</a:t>
              </a:r>
              <a:endParaRPr sz="1200">
                <a:solidFill>
                  <a:srgbClr val="1F3D3F"/>
                </a:solidFill>
                <a:latin typeface="Dosis"/>
                <a:ea typeface="Dosis"/>
                <a:cs typeface="Dosis"/>
                <a:sym typeface="Dosis"/>
              </a:endParaRPr>
            </a:p>
          </p:txBody>
        </p:sp>
        <p:sp>
          <p:nvSpPr>
            <p:cNvPr id="141" name="Google Shape;141;p14"/>
            <p:cNvSpPr txBox="1"/>
            <p:nvPr/>
          </p:nvSpPr>
          <p:spPr>
            <a:xfrm>
              <a:off x="540005" y="6509133"/>
              <a:ext cx="43110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Cras sodales libero mauris, sed condimentum erat elementum ac. Praesent aliquet consequat lectus eget pellentesque. Integer urna risus. Proin eu orci sollicitudin, auctor turpis in, gravida tortor. Integer vulputate nisl non est facilisis, nec dignissim enim sollicitudin.</a:t>
              </a:r>
              <a:endParaRPr sz="1200">
                <a:solidFill>
                  <a:srgbClr val="1F3D3F"/>
                </a:solidFill>
                <a:latin typeface="Dosis"/>
                <a:ea typeface="Dosis"/>
                <a:cs typeface="Dosis"/>
                <a:sym typeface="Dosis"/>
              </a:endParaRPr>
            </a:p>
          </p:txBody>
        </p:sp>
      </p:grpSp>
      <p:pic>
        <p:nvPicPr>
          <p:cNvPr id="142" name="Google Shape;142;p14"/>
          <p:cNvPicPr preferRelativeResize="0"/>
          <p:nvPr/>
        </p:nvPicPr>
        <p:blipFill rotWithShape="1">
          <a:blip r:embed="rId3">
            <a:alphaModFix/>
          </a:blip>
          <a:srcRect b="16094" l="7640" r="25923" t="37589"/>
          <a:stretch/>
        </p:blipFill>
        <p:spPr>
          <a:xfrm>
            <a:off x="4626425" y="0"/>
            <a:ext cx="2933575" cy="2045126"/>
          </a:xfrm>
          <a:prstGeom prst="rect">
            <a:avLst/>
          </a:prstGeom>
          <a:noFill/>
          <a:ln>
            <a:noFill/>
          </a:ln>
        </p:spPr>
      </p:pic>
      <p:pic>
        <p:nvPicPr>
          <p:cNvPr id="143" name="Google Shape;143;p14"/>
          <p:cNvPicPr preferRelativeResize="0"/>
          <p:nvPr/>
        </p:nvPicPr>
        <p:blipFill rotWithShape="1">
          <a:blip r:embed="rId4">
            <a:alphaModFix/>
          </a:blip>
          <a:srcRect b="28866" l="20992" r="0" t="0"/>
          <a:stretch/>
        </p:blipFill>
        <p:spPr>
          <a:xfrm>
            <a:off x="-11225" y="7147850"/>
            <a:ext cx="3936900" cy="3544526"/>
          </a:xfrm>
          <a:prstGeom prst="rect">
            <a:avLst/>
          </a:prstGeom>
          <a:noFill/>
          <a:ln>
            <a:noFill/>
          </a:ln>
        </p:spPr>
      </p:pic>
      <p:sp>
        <p:nvSpPr>
          <p:cNvPr id="144" name="Google Shape;144;p14"/>
          <p:cNvSpPr txBox="1"/>
          <p:nvPr/>
        </p:nvSpPr>
        <p:spPr>
          <a:xfrm>
            <a:off x="526399" y="5762639"/>
            <a:ext cx="3936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R E L E V A N T  C O U R S E S</a:t>
            </a:r>
            <a:endParaRPr b="1" sz="1600">
              <a:solidFill>
                <a:srgbClr val="1F3D3F"/>
              </a:solidFill>
              <a:latin typeface="Lora"/>
              <a:ea typeface="Lora"/>
              <a:cs typeface="Lora"/>
              <a:sym typeface="Lora"/>
            </a:endParaRPr>
          </a:p>
        </p:txBody>
      </p:sp>
      <p:cxnSp>
        <p:nvCxnSpPr>
          <p:cNvPr id="145" name="Google Shape;145;p14"/>
          <p:cNvCxnSpPr/>
          <p:nvPr/>
        </p:nvCxnSpPr>
        <p:spPr>
          <a:xfrm>
            <a:off x="537471" y="6096014"/>
            <a:ext cx="4490400" cy="0"/>
          </a:xfrm>
          <a:prstGeom prst="straightConnector1">
            <a:avLst/>
          </a:prstGeom>
          <a:noFill/>
          <a:ln cap="flat" cmpd="sng" w="9525">
            <a:solidFill>
              <a:srgbClr val="C5D2D0"/>
            </a:solidFill>
            <a:prstDash val="solid"/>
            <a:round/>
            <a:headEnd len="med" w="med" type="none"/>
            <a:tailEnd len="med" w="med" type="none"/>
          </a:ln>
        </p:spPr>
      </p:cxnSp>
      <p:grpSp>
        <p:nvGrpSpPr>
          <p:cNvPr id="146" name="Google Shape;146;p14"/>
          <p:cNvGrpSpPr/>
          <p:nvPr/>
        </p:nvGrpSpPr>
        <p:grpSpPr>
          <a:xfrm>
            <a:off x="540003" y="7547104"/>
            <a:ext cx="4311003" cy="1147758"/>
            <a:chOff x="540003" y="6266475"/>
            <a:chExt cx="4311003" cy="1147758"/>
          </a:xfrm>
        </p:grpSpPr>
        <p:sp>
          <p:nvSpPr>
            <p:cNvPr id="147" name="Google Shape;147;p14"/>
            <p:cNvSpPr txBox="1"/>
            <p:nvPr/>
          </p:nvSpPr>
          <p:spPr>
            <a:xfrm>
              <a:off x="540003" y="6266475"/>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PSYCHOLOGY </a:t>
              </a:r>
              <a:r>
                <a:rPr b="1" lang="ru" sz="1200">
                  <a:solidFill>
                    <a:srgbClr val="1F3D3F"/>
                  </a:solidFill>
                  <a:latin typeface="Dosis"/>
                  <a:ea typeface="Dosis"/>
                  <a:cs typeface="Dosis"/>
                  <a:sym typeface="Dosis"/>
                </a:rPr>
                <a:t>- 2021</a:t>
              </a:r>
              <a:endParaRPr sz="1200">
                <a:solidFill>
                  <a:srgbClr val="1F3D3F"/>
                </a:solidFill>
                <a:latin typeface="Dosis"/>
                <a:ea typeface="Dosis"/>
                <a:cs typeface="Dosis"/>
                <a:sym typeface="Dosis"/>
              </a:endParaRPr>
            </a:p>
          </p:txBody>
        </p:sp>
        <p:sp>
          <p:nvSpPr>
            <p:cNvPr id="148" name="Google Shape;148;p14"/>
            <p:cNvSpPr txBox="1"/>
            <p:nvPr/>
          </p:nvSpPr>
          <p:spPr>
            <a:xfrm>
              <a:off x="540005" y="6509133"/>
              <a:ext cx="43110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Etiam eu ante lacus. Maecenas at sem metus. Maecenas tortor tellus, aliquet non ligula in, tempor efficitur sem. Quisque tortor nulla, gravida quis lorem non, dictum interdum lectus. Donec lobortis orci non orci interdum, quis eleifend orci auctor.</a:t>
              </a:r>
              <a:endParaRPr sz="1200">
                <a:solidFill>
                  <a:srgbClr val="1F3D3F"/>
                </a:solidFill>
                <a:latin typeface="Dosis"/>
                <a:ea typeface="Dosis"/>
                <a:cs typeface="Dosis"/>
                <a:sym typeface="Dosis"/>
              </a:endParaRPr>
            </a:p>
          </p:txBody>
        </p:sp>
      </p:grpSp>
      <p:grpSp>
        <p:nvGrpSpPr>
          <p:cNvPr id="149" name="Google Shape;149;p14"/>
          <p:cNvGrpSpPr/>
          <p:nvPr/>
        </p:nvGrpSpPr>
        <p:grpSpPr>
          <a:xfrm>
            <a:off x="540003" y="8827729"/>
            <a:ext cx="4311003" cy="1147758"/>
            <a:chOff x="540003" y="6266475"/>
            <a:chExt cx="4311003" cy="1147758"/>
          </a:xfrm>
        </p:grpSpPr>
        <p:sp>
          <p:nvSpPr>
            <p:cNvPr id="150" name="Google Shape;150;p14"/>
            <p:cNvSpPr txBox="1"/>
            <p:nvPr/>
          </p:nvSpPr>
          <p:spPr>
            <a:xfrm>
              <a:off x="540003" y="6266475"/>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DIGITAL MARKETING </a:t>
              </a:r>
              <a:r>
                <a:rPr b="1" lang="ru" sz="1200">
                  <a:solidFill>
                    <a:srgbClr val="1F3D3F"/>
                  </a:solidFill>
                  <a:latin typeface="Dosis"/>
                  <a:ea typeface="Dosis"/>
                  <a:cs typeface="Dosis"/>
                  <a:sym typeface="Dosis"/>
                </a:rPr>
                <a:t>- 2019</a:t>
              </a:r>
              <a:endParaRPr sz="1200">
                <a:solidFill>
                  <a:srgbClr val="1F3D3F"/>
                </a:solidFill>
                <a:latin typeface="Dosis"/>
                <a:ea typeface="Dosis"/>
                <a:cs typeface="Dosis"/>
                <a:sym typeface="Dosis"/>
              </a:endParaRPr>
            </a:p>
          </p:txBody>
        </p:sp>
        <p:sp>
          <p:nvSpPr>
            <p:cNvPr id="151" name="Google Shape;151;p14"/>
            <p:cNvSpPr txBox="1"/>
            <p:nvPr/>
          </p:nvSpPr>
          <p:spPr>
            <a:xfrm>
              <a:off x="540005" y="6509133"/>
              <a:ext cx="43110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Suspendisse dictum, lorem vitae faucibus aliquam, odio nisi malesuada lorem, in ullamcorper diam ipsum ac nisi. Vestibulum posuere nibh eu erat pharetra sodales. Nullam quis lectus luctus, pharetra est imperdiet, fringilla risus. Maecenas ultrices volutpat ipsum non pretium. </a:t>
              </a:r>
              <a:endParaRPr sz="1200">
                <a:solidFill>
                  <a:srgbClr val="1F3D3F"/>
                </a:solidFill>
                <a:latin typeface="Dosis"/>
                <a:ea typeface="Dosis"/>
                <a:cs typeface="Dosis"/>
                <a:sym typeface="Dosis"/>
              </a:endParaRPr>
            </a:p>
          </p:txBody>
        </p:sp>
      </p:grpSp>
      <p:grpSp>
        <p:nvGrpSpPr>
          <p:cNvPr id="152" name="Google Shape;152;p14"/>
          <p:cNvGrpSpPr/>
          <p:nvPr/>
        </p:nvGrpSpPr>
        <p:grpSpPr>
          <a:xfrm>
            <a:off x="5238719" y="3156850"/>
            <a:ext cx="1878000" cy="1507405"/>
            <a:chOff x="5238719" y="3156850"/>
            <a:chExt cx="1878000" cy="1507405"/>
          </a:xfrm>
        </p:grpSpPr>
        <p:sp>
          <p:nvSpPr>
            <p:cNvPr id="153" name="Google Shape;153;p14"/>
            <p:cNvSpPr txBox="1"/>
            <p:nvPr/>
          </p:nvSpPr>
          <p:spPr>
            <a:xfrm>
              <a:off x="5238719" y="3156850"/>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A C T I V I T I E S</a:t>
              </a:r>
              <a:endParaRPr b="1" sz="1600">
                <a:solidFill>
                  <a:srgbClr val="1F3D3F"/>
                </a:solidFill>
                <a:latin typeface="Lora"/>
                <a:ea typeface="Lora"/>
                <a:cs typeface="Lora"/>
                <a:sym typeface="Lora"/>
              </a:endParaRPr>
            </a:p>
          </p:txBody>
        </p:sp>
        <p:grpSp>
          <p:nvGrpSpPr>
            <p:cNvPr id="154" name="Google Shape;154;p14"/>
            <p:cNvGrpSpPr/>
            <p:nvPr/>
          </p:nvGrpSpPr>
          <p:grpSpPr>
            <a:xfrm>
              <a:off x="5238719" y="3516057"/>
              <a:ext cx="1878000" cy="1148198"/>
              <a:chOff x="5238719" y="3516057"/>
              <a:chExt cx="1878000" cy="1148198"/>
            </a:xfrm>
          </p:grpSpPr>
          <p:sp>
            <p:nvSpPr>
              <p:cNvPr id="155" name="Google Shape;155;p14"/>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EDUCATION</a:t>
                </a:r>
                <a:endParaRPr sz="1200">
                  <a:solidFill>
                    <a:srgbClr val="1F3D3F"/>
                  </a:solidFill>
                  <a:latin typeface="Dosis"/>
                  <a:ea typeface="Dosis"/>
                  <a:cs typeface="Dosis"/>
                  <a:sym typeface="Dosis"/>
                </a:endParaRPr>
              </a:p>
            </p:txBody>
          </p:sp>
          <p:sp>
            <p:nvSpPr>
              <p:cNvPr id="156" name="Google Shape;156;p14"/>
              <p:cNvSpPr txBox="1"/>
              <p:nvPr/>
            </p:nvSpPr>
            <p:spPr>
              <a:xfrm>
                <a:off x="5238719" y="375690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Master of Science </a:t>
                </a:r>
                <a:endParaRPr sz="1200">
                  <a:solidFill>
                    <a:srgbClr val="1F3D3F"/>
                  </a:solidFill>
                  <a:latin typeface="Dosis"/>
                  <a:ea typeface="Dosis"/>
                  <a:cs typeface="Dosis"/>
                  <a:sym typeface="Dosis"/>
                </a:endParaRPr>
              </a:p>
            </p:txBody>
          </p:sp>
          <p:sp>
            <p:nvSpPr>
              <p:cNvPr id="157" name="Google Shape;157;p14"/>
              <p:cNvSpPr txBox="1"/>
              <p:nvPr/>
            </p:nvSpPr>
            <p:spPr>
              <a:xfrm>
                <a:off x="5238719" y="399775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in Psychology</a:t>
                </a:r>
                <a:endParaRPr sz="1200">
                  <a:solidFill>
                    <a:srgbClr val="1F3D3F"/>
                  </a:solidFill>
                  <a:latin typeface="Dosis"/>
                  <a:ea typeface="Dosis"/>
                  <a:cs typeface="Dosis"/>
                  <a:sym typeface="Dosis"/>
                </a:endParaRPr>
              </a:p>
            </p:txBody>
          </p:sp>
          <p:sp>
            <p:nvSpPr>
              <p:cNvPr id="158" name="Google Shape;158;p14"/>
              <p:cNvSpPr txBox="1"/>
              <p:nvPr/>
            </p:nvSpPr>
            <p:spPr>
              <a:xfrm>
                <a:off x="5238719" y="423860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159" name="Google Shape;159;p14"/>
              <p:cNvSpPr txBox="1"/>
              <p:nvPr/>
            </p:nvSpPr>
            <p:spPr>
              <a:xfrm>
                <a:off x="5238719" y="447945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2008-2012</a:t>
                </a:r>
                <a:endParaRPr sz="1200">
                  <a:solidFill>
                    <a:srgbClr val="1F3D3F"/>
                  </a:solidFill>
                  <a:latin typeface="Dosis"/>
                  <a:ea typeface="Dosis"/>
                  <a:cs typeface="Dosis"/>
                  <a:sym typeface="Dosis"/>
                </a:endParaRPr>
              </a:p>
            </p:txBody>
          </p:sp>
        </p:grpSp>
      </p:grpSp>
      <p:grpSp>
        <p:nvGrpSpPr>
          <p:cNvPr id="160" name="Google Shape;160;p14"/>
          <p:cNvGrpSpPr/>
          <p:nvPr/>
        </p:nvGrpSpPr>
        <p:grpSpPr>
          <a:xfrm>
            <a:off x="5238719" y="5041450"/>
            <a:ext cx="1878000" cy="1507405"/>
            <a:chOff x="5238719" y="5041450"/>
            <a:chExt cx="1878000" cy="1507405"/>
          </a:xfrm>
        </p:grpSpPr>
        <p:sp>
          <p:nvSpPr>
            <p:cNvPr id="161" name="Google Shape;161;p14"/>
            <p:cNvSpPr txBox="1"/>
            <p:nvPr/>
          </p:nvSpPr>
          <p:spPr>
            <a:xfrm>
              <a:off x="5238719" y="5041450"/>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A W A R D S</a:t>
              </a:r>
              <a:endParaRPr b="1" sz="1600">
                <a:solidFill>
                  <a:srgbClr val="1F3D3F"/>
                </a:solidFill>
                <a:latin typeface="Lora"/>
                <a:ea typeface="Lora"/>
                <a:cs typeface="Lora"/>
                <a:sym typeface="Lora"/>
              </a:endParaRPr>
            </a:p>
          </p:txBody>
        </p:sp>
        <p:grpSp>
          <p:nvGrpSpPr>
            <p:cNvPr id="162" name="Google Shape;162;p14"/>
            <p:cNvGrpSpPr/>
            <p:nvPr/>
          </p:nvGrpSpPr>
          <p:grpSpPr>
            <a:xfrm>
              <a:off x="5238719" y="5400657"/>
              <a:ext cx="1878000" cy="1148198"/>
              <a:chOff x="5238719" y="3516057"/>
              <a:chExt cx="1878000" cy="1148198"/>
            </a:xfrm>
          </p:grpSpPr>
          <p:sp>
            <p:nvSpPr>
              <p:cNvPr id="163" name="Google Shape;163;p14"/>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EMPLOYEE OF  THE MONT</a:t>
                </a:r>
                <a:endParaRPr sz="1200">
                  <a:solidFill>
                    <a:srgbClr val="1F3D3F"/>
                  </a:solidFill>
                  <a:latin typeface="Dosis"/>
                  <a:ea typeface="Dosis"/>
                  <a:cs typeface="Dosis"/>
                  <a:sym typeface="Dosis"/>
                </a:endParaRPr>
              </a:p>
            </p:txBody>
          </p:sp>
          <p:sp>
            <p:nvSpPr>
              <p:cNvPr id="164" name="Google Shape;164;p14"/>
              <p:cNvSpPr txBox="1"/>
              <p:nvPr/>
            </p:nvSpPr>
            <p:spPr>
              <a:xfrm>
                <a:off x="5238719" y="375690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Ward-Lesch</a:t>
                </a:r>
                <a:endParaRPr sz="1200">
                  <a:solidFill>
                    <a:srgbClr val="1F3D3F"/>
                  </a:solidFill>
                  <a:latin typeface="Dosis"/>
                  <a:ea typeface="Dosis"/>
                  <a:cs typeface="Dosis"/>
                  <a:sym typeface="Dosis"/>
                </a:endParaRPr>
              </a:p>
            </p:txBody>
          </p:sp>
          <p:sp>
            <p:nvSpPr>
              <p:cNvPr id="165" name="Google Shape;165;p14"/>
              <p:cNvSpPr txBox="1"/>
              <p:nvPr/>
            </p:nvSpPr>
            <p:spPr>
              <a:xfrm>
                <a:off x="5238719" y="399775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Employee of the Month, </a:t>
                </a:r>
                <a:endParaRPr sz="1200">
                  <a:solidFill>
                    <a:srgbClr val="1F3D3F"/>
                  </a:solidFill>
                  <a:latin typeface="Dosis"/>
                  <a:ea typeface="Dosis"/>
                  <a:cs typeface="Dosis"/>
                  <a:sym typeface="Dosis"/>
                </a:endParaRPr>
              </a:p>
            </p:txBody>
          </p:sp>
          <p:sp>
            <p:nvSpPr>
              <p:cNvPr id="166" name="Google Shape;166;p14"/>
              <p:cNvSpPr txBox="1"/>
              <p:nvPr/>
            </p:nvSpPr>
            <p:spPr>
              <a:xfrm>
                <a:off x="5238719" y="423860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January 2022</a:t>
                </a:r>
                <a:endParaRPr sz="1200">
                  <a:solidFill>
                    <a:srgbClr val="1F3D3F"/>
                  </a:solidFill>
                  <a:latin typeface="Dosis"/>
                  <a:ea typeface="Dosis"/>
                  <a:cs typeface="Dosis"/>
                  <a:sym typeface="Dosis"/>
                </a:endParaRPr>
              </a:p>
            </p:txBody>
          </p:sp>
          <p:sp>
            <p:nvSpPr>
              <p:cNvPr id="167" name="Google Shape;167;p14"/>
              <p:cNvSpPr txBox="1"/>
              <p:nvPr/>
            </p:nvSpPr>
            <p:spPr>
              <a:xfrm>
                <a:off x="5238719" y="447945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2022-2024</a:t>
                </a:r>
                <a:endParaRPr sz="1200">
                  <a:solidFill>
                    <a:srgbClr val="1F3D3F"/>
                  </a:solidFill>
                  <a:latin typeface="Dosis"/>
                  <a:ea typeface="Dosis"/>
                  <a:cs typeface="Dosis"/>
                  <a:sym typeface="Dosis"/>
                </a:endParaRPr>
              </a:p>
            </p:txBody>
          </p:sp>
        </p:grpSp>
      </p:grpSp>
      <p:cxnSp>
        <p:nvCxnSpPr>
          <p:cNvPr id="168" name="Google Shape;168;p14"/>
          <p:cNvCxnSpPr/>
          <p:nvPr/>
        </p:nvCxnSpPr>
        <p:spPr>
          <a:xfrm>
            <a:off x="5021046" y="6796775"/>
            <a:ext cx="2095500" cy="0"/>
          </a:xfrm>
          <a:prstGeom prst="straightConnector1">
            <a:avLst/>
          </a:prstGeom>
          <a:noFill/>
          <a:ln cap="flat" cmpd="sng" w="9525">
            <a:solidFill>
              <a:srgbClr val="C5D2D0"/>
            </a:solidFill>
            <a:prstDash val="solid"/>
            <a:round/>
            <a:headEnd len="med" w="med" type="none"/>
            <a:tailEnd len="med" w="med" type="none"/>
          </a:ln>
        </p:spPr>
      </p:cxnSp>
      <p:grpSp>
        <p:nvGrpSpPr>
          <p:cNvPr id="169" name="Google Shape;169;p14"/>
          <p:cNvGrpSpPr/>
          <p:nvPr/>
        </p:nvGrpSpPr>
        <p:grpSpPr>
          <a:xfrm>
            <a:off x="5238719" y="6941000"/>
            <a:ext cx="1878000" cy="2457325"/>
            <a:chOff x="5238719" y="6941000"/>
            <a:chExt cx="1878000" cy="2457325"/>
          </a:xfrm>
        </p:grpSpPr>
        <p:sp>
          <p:nvSpPr>
            <p:cNvPr id="170" name="Google Shape;170;p14"/>
            <p:cNvSpPr txBox="1"/>
            <p:nvPr/>
          </p:nvSpPr>
          <p:spPr>
            <a:xfrm>
              <a:off x="5238719" y="6941000"/>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I N T E R E S T S</a:t>
              </a:r>
              <a:endParaRPr b="1" sz="1600">
                <a:solidFill>
                  <a:srgbClr val="1F3D3F"/>
                </a:solidFill>
                <a:latin typeface="Lora"/>
                <a:ea typeface="Lora"/>
                <a:cs typeface="Lora"/>
                <a:sym typeface="Lora"/>
              </a:endParaRPr>
            </a:p>
          </p:txBody>
        </p:sp>
        <p:grpSp>
          <p:nvGrpSpPr>
            <p:cNvPr id="171" name="Google Shape;171;p14"/>
            <p:cNvGrpSpPr/>
            <p:nvPr/>
          </p:nvGrpSpPr>
          <p:grpSpPr>
            <a:xfrm>
              <a:off x="5238719" y="7279796"/>
              <a:ext cx="1878000" cy="2118529"/>
              <a:chOff x="5238719" y="7279796"/>
              <a:chExt cx="1878000" cy="2118529"/>
            </a:xfrm>
          </p:grpSpPr>
          <p:sp>
            <p:nvSpPr>
              <p:cNvPr id="172" name="Google Shape;172;p14"/>
              <p:cNvSpPr txBox="1"/>
              <p:nvPr/>
            </p:nvSpPr>
            <p:spPr>
              <a:xfrm>
                <a:off x="5238719" y="727979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Travelling</a:t>
                </a:r>
                <a:endParaRPr sz="1200">
                  <a:solidFill>
                    <a:srgbClr val="1F3D3F"/>
                  </a:solidFill>
                  <a:latin typeface="Dosis"/>
                  <a:ea typeface="Dosis"/>
                  <a:cs typeface="Dosis"/>
                  <a:sym typeface="Dosis"/>
                </a:endParaRPr>
              </a:p>
            </p:txBody>
          </p:sp>
          <p:sp>
            <p:nvSpPr>
              <p:cNvPr id="173" name="Google Shape;173;p14"/>
              <p:cNvSpPr txBox="1"/>
              <p:nvPr/>
            </p:nvSpPr>
            <p:spPr>
              <a:xfrm>
                <a:off x="5238719" y="752151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Cooking and baking</a:t>
                </a:r>
                <a:endParaRPr sz="1200">
                  <a:solidFill>
                    <a:srgbClr val="1F3D3F"/>
                  </a:solidFill>
                  <a:latin typeface="Dosis"/>
                  <a:ea typeface="Dosis"/>
                  <a:cs typeface="Dosis"/>
                  <a:sym typeface="Dosis"/>
                </a:endParaRPr>
              </a:p>
            </p:txBody>
          </p:sp>
          <p:sp>
            <p:nvSpPr>
              <p:cNvPr id="174" name="Google Shape;174;p14"/>
              <p:cNvSpPr txBox="1"/>
              <p:nvPr/>
            </p:nvSpPr>
            <p:spPr>
              <a:xfrm>
                <a:off x="5238719" y="7763229"/>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Playing sports</a:t>
                </a:r>
                <a:endParaRPr sz="1200">
                  <a:solidFill>
                    <a:srgbClr val="1F3D3F"/>
                  </a:solidFill>
                  <a:latin typeface="Dosis"/>
                  <a:ea typeface="Dosis"/>
                  <a:cs typeface="Dosis"/>
                  <a:sym typeface="Dosis"/>
                </a:endParaRPr>
              </a:p>
            </p:txBody>
          </p:sp>
          <p:sp>
            <p:nvSpPr>
              <p:cNvPr id="175" name="Google Shape;175;p14"/>
              <p:cNvSpPr txBox="1"/>
              <p:nvPr/>
            </p:nvSpPr>
            <p:spPr>
              <a:xfrm>
                <a:off x="5238719" y="800494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Running marathons</a:t>
                </a:r>
                <a:endParaRPr sz="1200">
                  <a:solidFill>
                    <a:srgbClr val="1F3D3F"/>
                  </a:solidFill>
                  <a:latin typeface="Dosis"/>
                  <a:ea typeface="Dosis"/>
                  <a:cs typeface="Dosis"/>
                  <a:sym typeface="Dosis"/>
                </a:endParaRPr>
              </a:p>
            </p:txBody>
          </p:sp>
          <p:sp>
            <p:nvSpPr>
              <p:cNvPr id="176" name="Google Shape;176;p14"/>
              <p:cNvSpPr txBox="1"/>
              <p:nvPr/>
            </p:nvSpPr>
            <p:spPr>
              <a:xfrm>
                <a:off x="5238719" y="8246661"/>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Writing free-verse poetry</a:t>
                </a:r>
                <a:endParaRPr sz="1200">
                  <a:solidFill>
                    <a:srgbClr val="1F3D3F"/>
                  </a:solidFill>
                  <a:latin typeface="Dosis"/>
                  <a:ea typeface="Dosis"/>
                  <a:cs typeface="Dosis"/>
                  <a:sym typeface="Dosis"/>
                </a:endParaRPr>
              </a:p>
            </p:txBody>
          </p:sp>
          <p:sp>
            <p:nvSpPr>
              <p:cNvPr id="177" name="Google Shape;177;p14"/>
              <p:cNvSpPr txBox="1"/>
              <p:nvPr/>
            </p:nvSpPr>
            <p:spPr>
              <a:xfrm>
                <a:off x="5238719" y="848837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Volunteering at animal shelter</a:t>
                </a:r>
                <a:endParaRPr sz="1200">
                  <a:solidFill>
                    <a:srgbClr val="1F3D3F"/>
                  </a:solidFill>
                  <a:latin typeface="Dosis"/>
                  <a:ea typeface="Dosis"/>
                  <a:cs typeface="Dosis"/>
                  <a:sym typeface="Dosis"/>
                </a:endParaRPr>
              </a:p>
            </p:txBody>
          </p:sp>
          <p:sp>
            <p:nvSpPr>
              <p:cNvPr id="178" name="Google Shape;178;p14"/>
              <p:cNvSpPr txBox="1"/>
              <p:nvPr/>
            </p:nvSpPr>
            <p:spPr>
              <a:xfrm>
                <a:off x="5238719" y="8730093"/>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Fly fishing </a:t>
                </a:r>
                <a:r>
                  <a:rPr lang="ru" sz="1200">
                    <a:solidFill>
                      <a:srgbClr val="1F3D3F"/>
                    </a:solidFill>
                    <a:latin typeface="Dosis"/>
                    <a:ea typeface="Dosis"/>
                    <a:cs typeface="Dosis"/>
                    <a:sym typeface="Dosis"/>
                  </a:rPr>
                  <a:t>enthusiast</a:t>
                </a:r>
                <a:endParaRPr sz="1200">
                  <a:solidFill>
                    <a:srgbClr val="1F3D3F"/>
                  </a:solidFill>
                  <a:latin typeface="Dosis"/>
                  <a:ea typeface="Dosis"/>
                  <a:cs typeface="Dosis"/>
                  <a:sym typeface="Dosis"/>
                </a:endParaRPr>
              </a:p>
            </p:txBody>
          </p:sp>
          <p:sp>
            <p:nvSpPr>
              <p:cNvPr id="179" name="Google Shape;179;p14"/>
              <p:cNvSpPr txBox="1"/>
              <p:nvPr/>
            </p:nvSpPr>
            <p:spPr>
              <a:xfrm>
                <a:off x="5238719" y="8971809"/>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Kayaking whitewater rapids</a:t>
                </a:r>
                <a:endParaRPr sz="1200">
                  <a:solidFill>
                    <a:srgbClr val="1F3D3F"/>
                  </a:solidFill>
                  <a:latin typeface="Dosis"/>
                  <a:ea typeface="Dosis"/>
                  <a:cs typeface="Dosis"/>
                  <a:sym typeface="Dosis"/>
                </a:endParaRPr>
              </a:p>
            </p:txBody>
          </p:sp>
          <p:sp>
            <p:nvSpPr>
              <p:cNvPr id="180" name="Google Shape;180;p14"/>
              <p:cNvSpPr txBox="1"/>
              <p:nvPr/>
            </p:nvSpPr>
            <p:spPr>
              <a:xfrm>
                <a:off x="5238719" y="921352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Creating digital comic art</a:t>
                </a:r>
                <a:endParaRPr sz="1200">
                  <a:solidFill>
                    <a:srgbClr val="1F3D3F"/>
                  </a:solidFill>
                  <a:latin typeface="Dosis"/>
                  <a:ea typeface="Dosis"/>
                  <a:cs typeface="Dosis"/>
                  <a:sym typeface="Dosi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5"/>
          <p:cNvGrpSpPr/>
          <p:nvPr/>
        </p:nvGrpSpPr>
        <p:grpSpPr>
          <a:xfrm>
            <a:off x="512786" y="476243"/>
            <a:ext cx="4685100" cy="832982"/>
            <a:chOff x="512786" y="476243"/>
            <a:chExt cx="4685100" cy="832982"/>
          </a:xfrm>
        </p:grpSpPr>
        <p:sp>
          <p:nvSpPr>
            <p:cNvPr id="186" name="Google Shape;186;p15"/>
            <p:cNvSpPr txBox="1"/>
            <p:nvPr/>
          </p:nvSpPr>
          <p:spPr>
            <a:xfrm>
              <a:off x="512786" y="476243"/>
              <a:ext cx="4685100" cy="631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100">
                  <a:solidFill>
                    <a:srgbClr val="1F3D3F"/>
                  </a:solidFill>
                  <a:latin typeface="Dosis SemiBold"/>
                  <a:ea typeface="Dosis SemiBold"/>
                  <a:cs typeface="Dosis SemiBold"/>
                  <a:sym typeface="Dosis SemiBold"/>
                </a:rPr>
                <a:t>M A T T  M U R P H Y</a:t>
              </a:r>
              <a:endParaRPr sz="4100">
                <a:solidFill>
                  <a:srgbClr val="1F3D3F"/>
                </a:solidFill>
                <a:latin typeface="Dosis SemiBold"/>
                <a:ea typeface="Dosis SemiBold"/>
                <a:cs typeface="Dosis SemiBold"/>
                <a:sym typeface="Dosis SemiBold"/>
              </a:endParaRPr>
            </a:p>
          </p:txBody>
        </p:sp>
        <p:sp>
          <p:nvSpPr>
            <p:cNvPr id="187" name="Google Shape;187;p15"/>
            <p:cNvSpPr txBox="1"/>
            <p:nvPr/>
          </p:nvSpPr>
          <p:spPr>
            <a:xfrm>
              <a:off x="540000" y="1093825"/>
              <a:ext cx="37599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F3D3F"/>
                  </a:solidFill>
                  <a:latin typeface="Lora SemiBold"/>
                  <a:ea typeface="Lora SemiBold"/>
                  <a:cs typeface="Lora SemiBold"/>
                  <a:sym typeface="Lora SemiBold"/>
                </a:rPr>
                <a:t>Administrative Assistant Resume</a:t>
              </a:r>
              <a:endParaRPr>
                <a:solidFill>
                  <a:srgbClr val="1F3D3F"/>
                </a:solidFill>
                <a:latin typeface="Lora SemiBold"/>
                <a:ea typeface="Lora SemiBold"/>
                <a:cs typeface="Lora SemiBold"/>
                <a:sym typeface="Lora SemiBold"/>
              </a:endParaRPr>
            </a:p>
          </p:txBody>
        </p:sp>
      </p:grpSp>
      <p:cxnSp>
        <p:nvCxnSpPr>
          <p:cNvPr id="188" name="Google Shape;188;p15"/>
          <p:cNvCxnSpPr/>
          <p:nvPr/>
        </p:nvCxnSpPr>
        <p:spPr>
          <a:xfrm>
            <a:off x="537471" y="1476375"/>
            <a:ext cx="5048400" cy="0"/>
          </a:xfrm>
          <a:prstGeom prst="straightConnector1">
            <a:avLst/>
          </a:prstGeom>
          <a:noFill/>
          <a:ln cap="flat" cmpd="sng" w="9525">
            <a:solidFill>
              <a:srgbClr val="C5D2D0"/>
            </a:solidFill>
            <a:prstDash val="solid"/>
            <a:round/>
            <a:headEnd len="med" w="med" type="none"/>
            <a:tailEnd len="med" w="med" type="none"/>
          </a:ln>
        </p:spPr>
      </p:cxnSp>
      <p:sp>
        <p:nvSpPr>
          <p:cNvPr id="189" name="Google Shape;189;p15"/>
          <p:cNvSpPr txBox="1"/>
          <p:nvPr/>
        </p:nvSpPr>
        <p:spPr>
          <a:xfrm>
            <a:off x="526393" y="1694086"/>
            <a:ext cx="4685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C O V E R  L E T T E R</a:t>
            </a:r>
            <a:endParaRPr b="1" sz="1600">
              <a:solidFill>
                <a:srgbClr val="1F3D3F"/>
              </a:solidFill>
              <a:latin typeface="Lora"/>
              <a:ea typeface="Lora"/>
              <a:cs typeface="Lora"/>
              <a:sym typeface="Lora"/>
            </a:endParaRPr>
          </a:p>
        </p:txBody>
      </p:sp>
      <p:pic>
        <p:nvPicPr>
          <p:cNvPr id="190" name="Google Shape;190;p15"/>
          <p:cNvPicPr preferRelativeResize="0"/>
          <p:nvPr/>
        </p:nvPicPr>
        <p:blipFill rotWithShape="1">
          <a:blip r:embed="rId3">
            <a:alphaModFix/>
          </a:blip>
          <a:srcRect b="16094" l="7640" r="25923" t="37589"/>
          <a:stretch/>
        </p:blipFill>
        <p:spPr>
          <a:xfrm>
            <a:off x="4626425" y="0"/>
            <a:ext cx="2933575" cy="2045126"/>
          </a:xfrm>
          <a:prstGeom prst="rect">
            <a:avLst/>
          </a:prstGeom>
          <a:noFill/>
          <a:ln>
            <a:noFill/>
          </a:ln>
        </p:spPr>
      </p:pic>
      <p:pic>
        <p:nvPicPr>
          <p:cNvPr id="191" name="Google Shape;191;p15"/>
          <p:cNvPicPr preferRelativeResize="0"/>
          <p:nvPr/>
        </p:nvPicPr>
        <p:blipFill rotWithShape="1">
          <a:blip r:embed="rId4">
            <a:alphaModFix/>
          </a:blip>
          <a:srcRect b="28866" l="20992" r="0" t="0"/>
          <a:stretch/>
        </p:blipFill>
        <p:spPr>
          <a:xfrm>
            <a:off x="-11225" y="7147850"/>
            <a:ext cx="3936900" cy="3544526"/>
          </a:xfrm>
          <a:prstGeom prst="rect">
            <a:avLst/>
          </a:prstGeom>
          <a:noFill/>
          <a:ln>
            <a:noFill/>
          </a:ln>
        </p:spPr>
      </p:pic>
      <p:grpSp>
        <p:nvGrpSpPr>
          <p:cNvPr id="192" name="Google Shape;192;p15"/>
          <p:cNvGrpSpPr/>
          <p:nvPr/>
        </p:nvGrpSpPr>
        <p:grpSpPr>
          <a:xfrm>
            <a:off x="540003" y="2121098"/>
            <a:ext cx="2133900" cy="672578"/>
            <a:chOff x="540003" y="2121098"/>
            <a:chExt cx="2133900" cy="672578"/>
          </a:xfrm>
        </p:grpSpPr>
        <p:sp>
          <p:nvSpPr>
            <p:cNvPr id="193" name="Google Shape;193;p15"/>
            <p:cNvSpPr txBox="1"/>
            <p:nvPr/>
          </p:nvSpPr>
          <p:spPr>
            <a:xfrm>
              <a:off x="540003" y="2121098"/>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Ezequiel Raynor</a:t>
              </a:r>
              <a:endParaRPr sz="1200">
                <a:solidFill>
                  <a:srgbClr val="1F3D3F"/>
                </a:solidFill>
                <a:latin typeface="Dosis"/>
                <a:ea typeface="Dosis"/>
                <a:cs typeface="Dosis"/>
                <a:sym typeface="Dosis"/>
              </a:endParaRPr>
            </a:p>
          </p:txBody>
        </p:sp>
        <p:sp>
          <p:nvSpPr>
            <p:cNvPr id="194" name="Google Shape;194;p15"/>
            <p:cNvSpPr txBox="1"/>
            <p:nvPr/>
          </p:nvSpPr>
          <p:spPr>
            <a:xfrm>
              <a:off x="540003" y="2363950"/>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Hiring  Manager</a:t>
              </a:r>
              <a:endParaRPr sz="1200">
                <a:solidFill>
                  <a:srgbClr val="1F3D3F"/>
                </a:solidFill>
                <a:latin typeface="Dosis"/>
                <a:ea typeface="Dosis"/>
                <a:cs typeface="Dosis"/>
                <a:sym typeface="Dosis"/>
              </a:endParaRPr>
            </a:p>
          </p:txBody>
        </p:sp>
        <p:sp>
          <p:nvSpPr>
            <p:cNvPr id="195" name="Google Shape;195;p15"/>
            <p:cNvSpPr txBox="1"/>
            <p:nvPr/>
          </p:nvSpPr>
          <p:spPr>
            <a:xfrm>
              <a:off x="540003" y="2608877"/>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Harber-Zboncak</a:t>
              </a:r>
              <a:endParaRPr sz="1200">
                <a:solidFill>
                  <a:srgbClr val="1F3D3F"/>
                </a:solidFill>
                <a:latin typeface="Dosis"/>
                <a:ea typeface="Dosis"/>
                <a:cs typeface="Dosis"/>
                <a:sym typeface="Dosis"/>
              </a:endParaRPr>
            </a:p>
          </p:txBody>
        </p:sp>
      </p:grpSp>
      <p:grpSp>
        <p:nvGrpSpPr>
          <p:cNvPr id="196" name="Google Shape;196;p15"/>
          <p:cNvGrpSpPr/>
          <p:nvPr/>
        </p:nvGrpSpPr>
        <p:grpSpPr>
          <a:xfrm>
            <a:off x="539997" y="3017077"/>
            <a:ext cx="6570000" cy="3225156"/>
            <a:chOff x="539997" y="3017077"/>
            <a:chExt cx="6570000" cy="3225156"/>
          </a:xfrm>
        </p:grpSpPr>
        <p:sp>
          <p:nvSpPr>
            <p:cNvPr id="197" name="Google Shape;197;p15"/>
            <p:cNvSpPr txBox="1"/>
            <p:nvPr/>
          </p:nvSpPr>
          <p:spPr>
            <a:xfrm>
              <a:off x="539997" y="3416232"/>
              <a:ext cx="6570000" cy="2826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200">
                  <a:solidFill>
                    <a:srgbClr val="1F3D3F"/>
                  </a:solidFill>
                  <a:latin typeface="Dosis"/>
                  <a:ea typeface="Dosis"/>
                  <a:cs typeface="Dosis"/>
                  <a:sym typeface="Dosis"/>
                </a:rPr>
                <a:t>Etiam massa lectus, molestie ac iaculis non, aliquet scelerisque eros. Aliquam ac lacus pulvinar, blandit libero venenatis, fermentum metus. Donec consequat, massa et convallis faucibus, dolor tellus fringilla est, nec pretium ipsum ligula at est. Etiam tempus interdum purus, imperdiet finibus turpis scelerisque ac.</a:t>
              </a:r>
              <a:endParaRPr sz="1200">
                <a:solidFill>
                  <a:srgbClr val="1F3D3F"/>
                </a:solidFill>
                <a:latin typeface="Dosis"/>
                <a:ea typeface="Dosis"/>
                <a:cs typeface="Dosis"/>
                <a:sym typeface="Dosis"/>
              </a:endParaRPr>
            </a:p>
            <a:p>
              <a:pPr indent="0" lvl="0" marL="0" rtl="0" algn="l">
                <a:lnSpc>
                  <a:spcPct val="130000"/>
                </a:lnSpc>
                <a:spcBef>
                  <a:spcPts val="0"/>
                </a:spcBef>
                <a:spcAft>
                  <a:spcPts val="0"/>
                </a:spcAft>
                <a:buClr>
                  <a:schemeClr val="dk1"/>
                </a:buClr>
                <a:buSzPts val="1100"/>
                <a:buFont typeface="Arial"/>
                <a:buNone/>
              </a:pPr>
              <a:r>
                <a:t/>
              </a:r>
              <a:endParaRPr sz="1200">
                <a:solidFill>
                  <a:srgbClr val="1F3D3F"/>
                </a:solidFill>
                <a:latin typeface="Dosis"/>
                <a:ea typeface="Dosis"/>
                <a:cs typeface="Dosis"/>
                <a:sym typeface="Dosis"/>
              </a:endParaRPr>
            </a:p>
            <a:p>
              <a:pPr indent="0" lvl="0" marL="0" rtl="0" algn="l">
                <a:lnSpc>
                  <a:spcPct val="130000"/>
                </a:lnSpc>
                <a:spcBef>
                  <a:spcPts val="0"/>
                </a:spcBef>
                <a:spcAft>
                  <a:spcPts val="0"/>
                </a:spcAft>
                <a:buClr>
                  <a:schemeClr val="dk1"/>
                </a:buClr>
                <a:buSzPts val="1100"/>
                <a:buFont typeface="Arial"/>
                <a:buNone/>
              </a:pPr>
              <a:r>
                <a:rPr lang="ru" sz="1200">
                  <a:solidFill>
                    <a:srgbClr val="1F3D3F"/>
                  </a:solidFill>
                  <a:latin typeface="Dosis"/>
                  <a:ea typeface="Dosis"/>
                  <a:cs typeface="Dosis"/>
                  <a:sym typeface="Dosis"/>
                </a:rPr>
                <a:t>Pellentesque habitant morbi tristique senectus et netus et malesuada fames ac turpis egestas. Proin sodales eget arcu ac facilisis. In et metus eget nunc convallis maximus sit amet eget nunc. Class aptent taciti sociosqu ad litora torquent per conubia nostra, per inceptos himenaeos.</a:t>
              </a:r>
              <a:endParaRPr sz="1200">
                <a:solidFill>
                  <a:srgbClr val="1F3D3F"/>
                </a:solidFill>
                <a:latin typeface="Dosis"/>
                <a:ea typeface="Dosis"/>
                <a:cs typeface="Dosis"/>
                <a:sym typeface="Dosis"/>
              </a:endParaRPr>
            </a:p>
            <a:p>
              <a:pPr indent="0" lvl="0" marL="0" rtl="0" algn="l">
                <a:lnSpc>
                  <a:spcPct val="130000"/>
                </a:lnSpc>
                <a:spcBef>
                  <a:spcPts val="0"/>
                </a:spcBef>
                <a:spcAft>
                  <a:spcPts val="0"/>
                </a:spcAft>
                <a:buClr>
                  <a:schemeClr val="dk1"/>
                </a:buClr>
                <a:buSzPts val="1100"/>
                <a:buFont typeface="Arial"/>
                <a:buNone/>
              </a:pPr>
              <a:r>
                <a:t/>
              </a:r>
              <a:endParaRPr sz="1200">
                <a:solidFill>
                  <a:srgbClr val="1F3D3F"/>
                </a:solidFill>
                <a:latin typeface="Dosis"/>
                <a:ea typeface="Dosis"/>
                <a:cs typeface="Dosis"/>
                <a:sym typeface="Dosis"/>
              </a:endParaRPr>
            </a:p>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Maecenas interdum purus eleifend, ullamcorper nisi ut, vestibulum nisi. Nam tincidunt nunc sed dapibus sodales. Nunc id velit arcu. Vivamus tellus est, tristique ut sem vel, semper vehicula orci. Integer consectetur auctor metus, maximus suscipit lacus ultrices ut. Suspendisse efficitur consequat tortor, tempus aliquam mauris egestas et. Nunc sodales aliquet lectus non convallis.</a:t>
              </a:r>
              <a:endParaRPr sz="1200">
                <a:solidFill>
                  <a:srgbClr val="1F3D3F"/>
                </a:solidFill>
                <a:latin typeface="Dosis"/>
                <a:ea typeface="Dosis"/>
                <a:cs typeface="Dosis"/>
                <a:sym typeface="Dosis"/>
              </a:endParaRPr>
            </a:p>
          </p:txBody>
        </p:sp>
        <p:sp>
          <p:nvSpPr>
            <p:cNvPr id="198" name="Google Shape;198;p15"/>
            <p:cNvSpPr txBox="1"/>
            <p:nvPr/>
          </p:nvSpPr>
          <p:spPr>
            <a:xfrm>
              <a:off x="540003" y="3017077"/>
              <a:ext cx="2133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Ezequiel Raynor</a:t>
              </a:r>
              <a:endParaRPr b="1" sz="1200">
                <a:solidFill>
                  <a:srgbClr val="1F3D3F"/>
                </a:solidFill>
                <a:latin typeface="Dosis"/>
                <a:ea typeface="Dosis"/>
                <a:cs typeface="Dosis"/>
                <a:sym typeface="Dosis"/>
              </a:endParaRPr>
            </a:p>
          </p:txBody>
        </p:sp>
      </p:grpSp>
      <p:grpSp>
        <p:nvGrpSpPr>
          <p:cNvPr id="199" name="Google Shape;199;p15"/>
          <p:cNvGrpSpPr/>
          <p:nvPr/>
        </p:nvGrpSpPr>
        <p:grpSpPr>
          <a:xfrm>
            <a:off x="540000" y="6718225"/>
            <a:ext cx="3106801" cy="1798136"/>
            <a:chOff x="540000" y="6718225"/>
            <a:chExt cx="3106801" cy="1798136"/>
          </a:xfrm>
        </p:grpSpPr>
        <p:sp>
          <p:nvSpPr>
            <p:cNvPr id="200" name="Google Shape;200;p15"/>
            <p:cNvSpPr txBox="1"/>
            <p:nvPr/>
          </p:nvSpPr>
          <p:spPr>
            <a:xfrm>
              <a:off x="540000" y="6718225"/>
              <a:ext cx="2541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Thank you for your consideration.</a:t>
              </a:r>
              <a:endParaRPr b="1" sz="1200">
                <a:solidFill>
                  <a:srgbClr val="1F3D3F"/>
                </a:solidFill>
                <a:latin typeface="Dosis"/>
                <a:ea typeface="Dosis"/>
                <a:cs typeface="Dosis"/>
                <a:sym typeface="Dosis"/>
              </a:endParaRPr>
            </a:p>
          </p:txBody>
        </p:sp>
        <p:sp>
          <p:nvSpPr>
            <p:cNvPr id="201" name="Google Shape;201;p15"/>
            <p:cNvSpPr txBox="1"/>
            <p:nvPr/>
          </p:nvSpPr>
          <p:spPr>
            <a:xfrm>
              <a:off x="540000" y="7201293"/>
              <a:ext cx="2541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Yours Sincerely,</a:t>
              </a:r>
              <a:endParaRPr sz="1200">
                <a:solidFill>
                  <a:srgbClr val="1F3D3F"/>
                </a:solidFill>
                <a:latin typeface="Dosis"/>
                <a:ea typeface="Dosis"/>
                <a:cs typeface="Dosis"/>
                <a:sym typeface="Dosis"/>
              </a:endParaRPr>
            </a:p>
          </p:txBody>
        </p:sp>
        <p:sp>
          <p:nvSpPr>
            <p:cNvPr id="202" name="Google Shape;202;p15"/>
            <p:cNvSpPr txBox="1"/>
            <p:nvPr/>
          </p:nvSpPr>
          <p:spPr>
            <a:xfrm>
              <a:off x="540000" y="7459850"/>
              <a:ext cx="31068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1F3D3F"/>
                  </a:solidFill>
                  <a:latin typeface="Allison"/>
                  <a:ea typeface="Allison"/>
                  <a:cs typeface="Allison"/>
                  <a:sym typeface="Allison"/>
                </a:rPr>
                <a:t>Matt Murphy</a:t>
              </a:r>
              <a:endParaRPr sz="4400">
                <a:solidFill>
                  <a:srgbClr val="1F3D3F"/>
                </a:solidFill>
                <a:latin typeface="Allison"/>
                <a:ea typeface="Allison"/>
                <a:cs typeface="Allison"/>
                <a:sym typeface="Allison"/>
              </a:endParaRPr>
            </a:p>
          </p:txBody>
        </p:sp>
        <p:sp>
          <p:nvSpPr>
            <p:cNvPr id="203" name="Google Shape;203;p15"/>
            <p:cNvSpPr txBox="1"/>
            <p:nvPr/>
          </p:nvSpPr>
          <p:spPr>
            <a:xfrm>
              <a:off x="540000" y="8331561"/>
              <a:ext cx="2541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Matt  Murphy</a:t>
              </a:r>
              <a:endParaRPr sz="1200">
                <a:solidFill>
                  <a:srgbClr val="1F3D3F"/>
                </a:solidFill>
                <a:latin typeface="Dosis"/>
                <a:ea typeface="Dosis"/>
                <a:cs typeface="Dosis"/>
                <a:sym typeface="Dosi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16"/>
          <p:cNvGrpSpPr/>
          <p:nvPr/>
        </p:nvGrpSpPr>
        <p:grpSpPr>
          <a:xfrm>
            <a:off x="512786" y="476243"/>
            <a:ext cx="4685100" cy="832982"/>
            <a:chOff x="512786" y="476243"/>
            <a:chExt cx="4685100" cy="832982"/>
          </a:xfrm>
        </p:grpSpPr>
        <p:sp>
          <p:nvSpPr>
            <p:cNvPr id="209" name="Google Shape;209;p16"/>
            <p:cNvSpPr txBox="1"/>
            <p:nvPr/>
          </p:nvSpPr>
          <p:spPr>
            <a:xfrm>
              <a:off x="512786" y="476243"/>
              <a:ext cx="4685100" cy="631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100">
                  <a:solidFill>
                    <a:srgbClr val="1F3D3F"/>
                  </a:solidFill>
                  <a:latin typeface="Dosis SemiBold"/>
                  <a:ea typeface="Dosis SemiBold"/>
                  <a:cs typeface="Dosis SemiBold"/>
                  <a:sym typeface="Dosis SemiBold"/>
                </a:rPr>
                <a:t>M A T T  M U R P H Y</a:t>
              </a:r>
              <a:endParaRPr sz="4100">
                <a:solidFill>
                  <a:srgbClr val="1F3D3F"/>
                </a:solidFill>
                <a:latin typeface="Dosis SemiBold"/>
                <a:ea typeface="Dosis SemiBold"/>
                <a:cs typeface="Dosis SemiBold"/>
                <a:sym typeface="Dosis SemiBold"/>
              </a:endParaRPr>
            </a:p>
          </p:txBody>
        </p:sp>
        <p:sp>
          <p:nvSpPr>
            <p:cNvPr id="210" name="Google Shape;210;p16"/>
            <p:cNvSpPr txBox="1"/>
            <p:nvPr/>
          </p:nvSpPr>
          <p:spPr>
            <a:xfrm>
              <a:off x="540000" y="1093825"/>
              <a:ext cx="37599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F3D3F"/>
                  </a:solidFill>
                  <a:latin typeface="Lora SemiBold"/>
                  <a:ea typeface="Lora SemiBold"/>
                  <a:cs typeface="Lora SemiBold"/>
                  <a:sym typeface="Lora SemiBold"/>
                </a:rPr>
                <a:t>Administrative Assistant Resume</a:t>
              </a:r>
              <a:endParaRPr>
                <a:solidFill>
                  <a:srgbClr val="1F3D3F"/>
                </a:solidFill>
                <a:latin typeface="Lora SemiBold"/>
                <a:ea typeface="Lora SemiBold"/>
                <a:cs typeface="Lora SemiBold"/>
                <a:sym typeface="Lora SemiBold"/>
              </a:endParaRPr>
            </a:p>
          </p:txBody>
        </p:sp>
      </p:grpSp>
      <p:cxnSp>
        <p:nvCxnSpPr>
          <p:cNvPr id="211" name="Google Shape;211;p16"/>
          <p:cNvCxnSpPr/>
          <p:nvPr/>
        </p:nvCxnSpPr>
        <p:spPr>
          <a:xfrm>
            <a:off x="537471" y="1476375"/>
            <a:ext cx="5048400" cy="0"/>
          </a:xfrm>
          <a:prstGeom prst="straightConnector1">
            <a:avLst/>
          </a:prstGeom>
          <a:noFill/>
          <a:ln cap="flat" cmpd="sng" w="9525">
            <a:solidFill>
              <a:srgbClr val="C5D2D0"/>
            </a:solidFill>
            <a:prstDash val="solid"/>
            <a:round/>
            <a:headEnd len="med" w="med" type="none"/>
            <a:tailEnd len="med" w="med" type="none"/>
          </a:ln>
        </p:spPr>
      </p:cxnSp>
      <p:sp>
        <p:nvSpPr>
          <p:cNvPr id="212" name="Google Shape;212;p16"/>
          <p:cNvSpPr txBox="1"/>
          <p:nvPr/>
        </p:nvSpPr>
        <p:spPr>
          <a:xfrm>
            <a:off x="526393" y="1694086"/>
            <a:ext cx="4685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P R O F I L E  S U M M A R Y</a:t>
            </a:r>
            <a:endParaRPr b="1" sz="1600">
              <a:solidFill>
                <a:srgbClr val="1F3D3F"/>
              </a:solidFill>
              <a:latin typeface="Lora"/>
              <a:ea typeface="Lora"/>
              <a:cs typeface="Lora"/>
              <a:sym typeface="Lora"/>
            </a:endParaRPr>
          </a:p>
        </p:txBody>
      </p:sp>
      <p:sp>
        <p:nvSpPr>
          <p:cNvPr id="213" name="Google Shape;213;p16"/>
          <p:cNvSpPr txBox="1"/>
          <p:nvPr/>
        </p:nvSpPr>
        <p:spPr>
          <a:xfrm>
            <a:off x="533206" y="2045121"/>
            <a:ext cx="65835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F3D3F"/>
                </a:solidFill>
                <a:latin typeface="Dosis"/>
                <a:ea typeface="Dosis"/>
                <a:cs typeface="Dosis"/>
                <a:sym typeface="Dosis"/>
              </a:rPr>
              <a:t>Sed volutpat magna nec nisl aliquam mollis. Aenean lacus neque, bibendum sit amet metus quis, congue mollis ex. Praesent lacinia felis augue, et bibendum turpis convallis id. Etiam pretium nisl maximus metus condimentum, sit amet cursus urna tincidunt. Suspendisse ultrices, lacus sit amet consectetur  scelerisque, erat metus convallis quam, vel molestie elit sem nec tortor.</a:t>
            </a:r>
            <a:endParaRPr sz="1200">
              <a:solidFill>
                <a:srgbClr val="1F3D3F"/>
              </a:solidFill>
              <a:latin typeface="Dosis"/>
              <a:ea typeface="Dosis"/>
              <a:cs typeface="Dosis"/>
              <a:sym typeface="Dosis"/>
            </a:endParaRPr>
          </a:p>
        </p:txBody>
      </p:sp>
      <p:sp>
        <p:nvSpPr>
          <p:cNvPr id="214" name="Google Shape;214;p16"/>
          <p:cNvSpPr txBox="1"/>
          <p:nvPr/>
        </p:nvSpPr>
        <p:spPr>
          <a:xfrm>
            <a:off x="526399" y="3156850"/>
            <a:ext cx="3936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R E F E R E N C E S</a:t>
            </a:r>
            <a:endParaRPr b="1" sz="1600">
              <a:solidFill>
                <a:srgbClr val="1F3D3F"/>
              </a:solidFill>
              <a:latin typeface="Lora"/>
              <a:ea typeface="Lora"/>
              <a:cs typeface="Lora"/>
              <a:sym typeface="Lora"/>
            </a:endParaRPr>
          </a:p>
        </p:txBody>
      </p:sp>
      <p:grpSp>
        <p:nvGrpSpPr>
          <p:cNvPr id="215" name="Google Shape;215;p16"/>
          <p:cNvGrpSpPr/>
          <p:nvPr/>
        </p:nvGrpSpPr>
        <p:grpSpPr>
          <a:xfrm>
            <a:off x="537471" y="3224900"/>
            <a:ext cx="6579075" cy="6932700"/>
            <a:chOff x="537471" y="3224900"/>
            <a:chExt cx="6579075" cy="6932700"/>
          </a:xfrm>
        </p:grpSpPr>
        <p:cxnSp>
          <p:nvCxnSpPr>
            <p:cNvPr id="216" name="Google Shape;216;p16"/>
            <p:cNvCxnSpPr/>
            <p:nvPr/>
          </p:nvCxnSpPr>
          <p:spPr>
            <a:xfrm>
              <a:off x="537471" y="3490225"/>
              <a:ext cx="4490400" cy="0"/>
            </a:xfrm>
            <a:prstGeom prst="straightConnector1">
              <a:avLst/>
            </a:prstGeom>
            <a:noFill/>
            <a:ln cap="flat" cmpd="sng" w="9525">
              <a:solidFill>
                <a:srgbClr val="C5D2D0"/>
              </a:solidFill>
              <a:prstDash val="solid"/>
              <a:round/>
              <a:headEnd len="med" w="med" type="none"/>
              <a:tailEnd len="med" w="med" type="none"/>
            </a:ln>
          </p:spPr>
        </p:cxnSp>
        <p:cxnSp>
          <p:nvCxnSpPr>
            <p:cNvPr id="217" name="Google Shape;217;p16"/>
            <p:cNvCxnSpPr/>
            <p:nvPr/>
          </p:nvCxnSpPr>
          <p:spPr>
            <a:xfrm>
              <a:off x="5021046" y="3224900"/>
              <a:ext cx="0" cy="6932700"/>
            </a:xfrm>
            <a:prstGeom prst="straightConnector1">
              <a:avLst/>
            </a:prstGeom>
            <a:noFill/>
            <a:ln cap="flat" cmpd="sng" w="9525">
              <a:solidFill>
                <a:srgbClr val="C5D2D0"/>
              </a:solidFill>
              <a:prstDash val="solid"/>
              <a:round/>
              <a:headEnd len="med" w="med" type="none"/>
              <a:tailEnd len="med" w="med" type="none"/>
            </a:ln>
          </p:spPr>
        </p:cxnSp>
        <p:cxnSp>
          <p:nvCxnSpPr>
            <p:cNvPr id="218" name="Google Shape;218;p16"/>
            <p:cNvCxnSpPr/>
            <p:nvPr/>
          </p:nvCxnSpPr>
          <p:spPr>
            <a:xfrm>
              <a:off x="5021046" y="4674050"/>
              <a:ext cx="2095500" cy="0"/>
            </a:xfrm>
            <a:prstGeom prst="straightConnector1">
              <a:avLst/>
            </a:prstGeom>
            <a:noFill/>
            <a:ln cap="flat" cmpd="sng" w="9525">
              <a:solidFill>
                <a:srgbClr val="C5D2D0"/>
              </a:solidFill>
              <a:prstDash val="solid"/>
              <a:round/>
              <a:headEnd len="med" w="med" type="none"/>
              <a:tailEnd len="med" w="med" type="none"/>
            </a:ln>
          </p:spPr>
        </p:cxnSp>
        <p:cxnSp>
          <p:nvCxnSpPr>
            <p:cNvPr id="219" name="Google Shape;219;p16"/>
            <p:cNvCxnSpPr/>
            <p:nvPr/>
          </p:nvCxnSpPr>
          <p:spPr>
            <a:xfrm>
              <a:off x="5021046" y="7762875"/>
              <a:ext cx="2095500" cy="0"/>
            </a:xfrm>
            <a:prstGeom prst="straightConnector1">
              <a:avLst/>
            </a:prstGeom>
            <a:noFill/>
            <a:ln cap="flat" cmpd="sng" w="9525">
              <a:solidFill>
                <a:srgbClr val="C5D2D0"/>
              </a:solidFill>
              <a:prstDash val="solid"/>
              <a:round/>
              <a:headEnd len="med" w="med" type="none"/>
              <a:tailEnd len="med" w="med" type="none"/>
            </a:ln>
          </p:spPr>
        </p:cxnSp>
      </p:grpSp>
      <p:grpSp>
        <p:nvGrpSpPr>
          <p:cNvPr id="220" name="Google Shape;220;p16"/>
          <p:cNvGrpSpPr/>
          <p:nvPr/>
        </p:nvGrpSpPr>
        <p:grpSpPr>
          <a:xfrm>
            <a:off x="5238719" y="3156850"/>
            <a:ext cx="1878000" cy="1271982"/>
            <a:chOff x="5238719" y="3156850"/>
            <a:chExt cx="1878000" cy="1271982"/>
          </a:xfrm>
        </p:grpSpPr>
        <p:sp>
          <p:nvSpPr>
            <p:cNvPr id="221" name="Google Shape;221;p16"/>
            <p:cNvSpPr txBox="1"/>
            <p:nvPr/>
          </p:nvSpPr>
          <p:spPr>
            <a:xfrm>
              <a:off x="5238719" y="3156850"/>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C O N T A C T</a:t>
              </a:r>
              <a:endParaRPr b="1" sz="1600">
                <a:solidFill>
                  <a:srgbClr val="1F3D3F"/>
                </a:solidFill>
                <a:latin typeface="Lora"/>
                <a:ea typeface="Lora"/>
                <a:cs typeface="Lora"/>
                <a:sym typeface="Lora"/>
              </a:endParaRPr>
            </a:p>
          </p:txBody>
        </p:sp>
        <p:grpSp>
          <p:nvGrpSpPr>
            <p:cNvPr id="222" name="Google Shape;222;p16"/>
            <p:cNvGrpSpPr/>
            <p:nvPr/>
          </p:nvGrpSpPr>
          <p:grpSpPr>
            <a:xfrm>
              <a:off x="5238719" y="3516057"/>
              <a:ext cx="1878000" cy="912775"/>
              <a:chOff x="5238719" y="3516057"/>
              <a:chExt cx="1878000" cy="912775"/>
            </a:xfrm>
          </p:grpSpPr>
          <p:sp>
            <p:nvSpPr>
              <p:cNvPr id="223" name="Google Shape;223;p16"/>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T: </a:t>
                </a:r>
                <a:r>
                  <a:rPr lang="ru" sz="1200">
                    <a:solidFill>
                      <a:srgbClr val="1F3D3F"/>
                    </a:solidFill>
                    <a:latin typeface="Dosis"/>
                    <a:ea typeface="Dosis"/>
                    <a:cs typeface="Dosis"/>
                    <a:sym typeface="Dosis"/>
                  </a:rPr>
                  <a:t>+000-111-222-333</a:t>
                </a:r>
                <a:endParaRPr sz="1200">
                  <a:solidFill>
                    <a:srgbClr val="1F3D3F"/>
                  </a:solidFill>
                  <a:latin typeface="Dosis"/>
                  <a:ea typeface="Dosis"/>
                  <a:cs typeface="Dosis"/>
                  <a:sym typeface="Dosis"/>
                </a:endParaRPr>
              </a:p>
            </p:txBody>
          </p:sp>
          <p:sp>
            <p:nvSpPr>
              <p:cNvPr id="224" name="Google Shape;224;p16"/>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M: </a:t>
                </a:r>
                <a:r>
                  <a:rPr lang="ru" sz="1200">
                    <a:solidFill>
                      <a:srgbClr val="1F3D3F"/>
                    </a:solidFill>
                    <a:latin typeface="Dosis"/>
                    <a:ea typeface="Dosis"/>
                    <a:cs typeface="Dosis"/>
                    <a:sym typeface="Dosis"/>
                  </a:rPr>
                  <a:t>Example@mail.com</a:t>
                </a:r>
                <a:endParaRPr sz="1200">
                  <a:solidFill>
                    <a:srgbClr val="1F3D3F"/>
                  </a:solidFill>
                  <a:latin typeface="Dosis"/>
                  <a:ea typeface="Dosis"/>
                  <a:cs typeface="Dosis"/>
                  <a:sym typeface="Dosis"/>
                </a:endParaRPr>
              </a:p>
            </p:txBody>
          </p:sp>
          <p:sp>
            <p:nvSpPr>
              <p:cNvPr id="225" name="Google Shape;225;p16"/>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In: </a:t>
                </a:r>
                <a:r>
                  <a:rPr lang="ru" sz="1200">
                    <a:solidFill>
                      <a:srgbClr val="1F3D3F"/>
                    </a:solidFill>
                    <a:latin typeface="Dosis"/>
                    <a:ea typeface="Dosis"/>
                    <a:cs typeface="Dosis"/>
                    <a:sym typeface="Dosis"/>
                  </a:rPr>
                  <a:t>Linkedin/in/Username</a:t>
                </a:r>
                <a:endParaRPr sz="1200">
                  <a:solidFill>
                    <a:srgbClr val="1F3D3F"/>
                  </a:solidFill>
                  <a:latin typeface="Dosis"/>
                  <a:ea typeface="Dosis"/>
                  <a:cs typeface="Dosis"/>
                  <a:sym typeface="Dosis"/>
                </a:endParaRPr>
              </a:p>
            </p:txBody>
          </p:sp>
          <p:sp>
            <p:nvSpPr>
              <p:cNvPr id="226" name="Google Shape;226;p16"/>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A: </a:t>
                </a:r>
                <a:r>
                  <a:rPr lang="ru" sz="1200">
                    <a:solidFill>
                      <a:srgbClr val="1F3D3F"/>
                    </a:solidFill>
                    <a:latin typeface="Dosis"/>
                    <a:ea typeface="Dosis"/>
                    <a:cs typeface="Dosis"/>
                    <a:sym typeface="Dosis"/>
                  </a:rPr>
                  <a:t>427 Shields Ports,Utah</a:t>
                </a:r>
                <a:endParaRPr sz="1200">
                  <a:solidFill>
                    <a:srgbClr val="1F3D3F"/>
                  </a:solidFill>
                  <a:latin typeface="Dosis"/>
                  <a:ea typeface="Dosis"/>
                  <a:cs typeface="Dosis"/>
                  <a:sym typeface="Dosis"/>
                </a:endParaRPr>
              </a:p>
            </p:txBody>
          </p:sp>
        </p:grpSp>
      </p:grpSp>
      <p:grpSp>
        <p:nvGrpSpPr>
          <p:cNvPr id="227" name="Google Shape;227;p16"/>
          <p:cNvGrpSpPr/>
          <p:nvPr/>
        </p:nvGrpSpPr>
        <p:grpSpPr>
          <a:xfrm>
            <a:off x="5238719" y="4816921"/>
            <a:ext cx="1878000" cy="2723379"/>
            <a:chOff x="5238719" y="4816921"/>
            <a:chExt cx="1878000" cy="2723379"/>
          </a:xfrm>
        </p:grpSpPr>
        <p:sp>
          <p:nvSpPr>
            <p:cNvPr id="228" name="Google Shape;228;p16"/>
            <p:cNvSpPr txBox="1"/>
            <p:nvPr/>
          </p:nvSpPr>
          <p:spPr>
            <a:xfrm>
              <a:off x="5238719" y="4816921"/>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S K I L L S</a:t>
              </a:r>
              <a:endParaRPr b="1" sz="1600">
                <a:solidFill>
                  <a:srgbClr val="1F3D3F"/>
                </a:solidFill>
                <a:latin typeface="Lora"/>
                <a:ea typeface="Lora"/>
                <a:cs typeface="Lora"/>
                <a:sym typeface="Lora"/>
              </a:endParaRPr>
            </a:p>
          </p:txBody>
        </p:sp>
        <p:grpSp>
          <p:nvGrpSpPr>
            <p:cNvPr id="229" name="Google Shape;229;p16"/>
            <p:cNvGrpSpPr/>
            <p:nvPr/>
          </p:nvGrpSpPr>
          <p:grpSpPr>
            <a:xfrm>
              <a:off x="5238719" y="5176129"/>
              <a:ext cx="1878000" cy="2364171"/>
              <a:chOff x="5238719" y="5176129"/>
              <a:chExt cx="1878000" cy="2364171"/>
            </a:xfrm>
          </p:grpSpPr>
          <p:sp>
            <p:nvSpPr>
              <p:cNvPr id="230" name="Google Shape;230;p16"/>
              <p:cNvSpPr txBox="1"/>
              <p:nvPr/>
            </p:nvSpPr>
            <p:spPr>
              <a:xfrm>
                <a:off x="5238719" y="5176129"/>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Problem Solving</a:t>
                </a:r>
                <a:endParaRPr sz="1200">
                  <a:solidFill>
                    <a:srgbClr val="1F3D3F"/>
                  </a:solidFill>
                  <a:latin typeface="Dosis"/>
                  <a:ea typeface="Dosis"/>
                  <a:cs typeface="Dosis"/>
                  <a:sym typeface="Dosis"/>
                </a:endParaRPr>
              </a:p>
            </p:txBody>
          </p:sp>
          <p:sp>
            <p:nvSpPr>
              <p:cNvPr id="231" name="Google Shape;231;p16"/>
              <p:cNvSpPr txBox="1"/>
              <p:nvPr/>
            </p:nvSpPr>
            <p:spPr>
              <a:xfrm>
                <a:off x="5238719" y="5418281"/>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Communication</a:t>
                </a:r>
                <a:endParaRPr sz="1200">
                  <a:solidFill>
                    <a:srgbClr val="1F3D3F"/>
                  </a:solidFill>
                  <a:latin typeface="Dosis"/>
                  <a:ea typeface="Dosis"/>
                  <a:cs typeface="Dosis"/>
                  <a:sym typeface="Dosis"/>
                </a:endParaRPr>
              </a:p>
            </p:txBody>
          </p:sp>
          <p:sp>
            <p:nvSpPr>
              <p:cNvPr id="232" name="Google Shape;232;p16"/>
              <p:cNvSpPr txBox="1"/>
              <p:nvPr/>
            </p:nvSpPr>
            <p:spPr>
              <a:xfrm>
                <a:off x="5238719" y="5660433"/>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Teamwork</a:t>
                </a:r>
                <a:endParaRPr sz="1200">
                  <a:solidFill>
                    <a:srgbClr val="1F3D3F"/>
                  </a:solidFill>
                  <a:latin typeface="Dosis"/>
                  <a:ea typeface="Dosis"/>
                  <a:cs typeface="Dosis"/>
                  <a:sym typeface="Dosis"/>
                </a:endParaRPr>
              </a:p>
            </p:txBody>
          </p:sp>
          <p:sp>
            <p:nvSpPr>
              <p:cNvPr id="233" name="Google Shape;233;p16"/>
              <p:cNvSpPr txBox="1"/>
              <p:nvPr/>
            </p:nvSpPr>
            <p:spPr>
              <a:xfrm>
                <a:off x="5238719" y="5902586"/>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Critical Thinking</a:t>
                </a:r>
                <a:endParaRPr sz="1200">
                  <a:solidFill>
                    <a:srgbClr val="1F3D3F"/>
                  </a:solidFill>
                  <a:latin typeface="Dosis"/>
                  <a:ea typeface="Dosis"/>
                  <a:cs typeface="Dosis"/>
                  <a:sym typeface="Dosis"/>
                </a:endParaRPr>
              </a:p>
            </p:txBody>
          </p:sp>
          <p:sp>
            <p:nvSpPr>
              <p:cNvPr id="234" name="Google Shape;234;p16"/>
              <p:cNvSpPr txBox="1"/>
              <p:nvPr/>
            </p:nvSpPr>
            <p:spPr>
              <a:xfrm>
                <a:off x="5238719" y="6144738"/>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Presentation</a:t>
                </a:r>
                <a:endParaRPr sz="1200">
                  <a:solidFill>
                    <a:srgbClr val="1F3D3F"/>
                  </a:solidFill>
                  <a:latin typeface="Dosis"/>
                  <a:ea typeface="Dosis"/>
                  <a:cs typeface="Dosis"/>
                  <a:sym typeface="Dosis"/>
                </a:endParaRPr>
              </a:p>
            </p:txBody>
          </p:sp>
          <p:sp>
            <p:nvSpPr>
              <p:cNvPr id="235" name="Google Shape;235;p16"/>
              <p:cNvSpPr txBox="1"/>
              <p:nvPr/>
            </p:nvSpPr>
            <p:spPr>
              <a:xfrm>
                <a:off x="5238719" y="638689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Pivot Table</a:t>
                </a:r>
                <a:endParaRPr sz="1200">
                  <a:solidFill>
                    <a:srgbClr val="1F3D3F"/>
                  </a:solidFill>
                  <a:latin typeface="Dosis"/>
                  <a:ea typeface="Dosis"/>
                  <a:cs typeface="Dosis"/>
                  <a:sym typeface="Dosis"/>
                </a:endParaRPr>
              </a:p>
            </p:txBody>
          </p:sp>
          <p:sp>
            <p:nvSpPr>
              <p:cNvPr id="236" name="Google Shape;236;p16"/>
              <p:cNvSpPr txBox="1"/>
              <p:nvPr/>
            </p:nvSpPr>
            <p:spPr>
              <a:xfrm>
                <a:off x="5238719" y="6629043"/>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Access</a:t>
                </a:r>
                <a:endParaRPr sz="1200">
                  <a:solidFill>
                    <a:srgbClr val="1F3D3F"/>
                  </a:solidFill>
                  <a:latin typeface="Dosis"/>
                  <a:ea typeface="Dosis"/>
                  <a:cs typeface="Dosis"/>
                  <a:sym typeface="Dosis"/>
                </a:endParaRPr>
              </a:p>
            </p:txBody>
          </p:sp>
          <p:sp>
            <p:nvSpPr>
              <p:cNvPr id="237" name="Google Shape;237;p16"/>
              <p:cNvSpPr txBox="1"/>
              <p:nvPr/>
            </p:nvSpPr>
            <p:spPr>
              <a:xfrm>
                <a:off x="5238719" y="687119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Data analysis</a:t>
                </a:r>
                <a:endParaRPr sz="1200">
                  <a:solidFill>
                    <a:srgbClr val="1F3D3F"/>
                  </a:solidFill>
                  <a:latin typeface="Dosis"/>
                  <a:ea typeface="Dosis"/>
                  <a:cs typeface="Dosis"/>
                  <a:sym typeface="Dosis"/>
                </a:endParaRPr>
              </a:p>
            </p:txBody>
          </p:sp>
          <p:sp>
            <p:nvSpPr>
              <p:cNvPr id="238" name="Google Shape;238;p16"/>
              <p:cNvSpPr txBox="1"/>
              <p:nvPr/>
            </p:nvSpPr>
            <p:spPr>
              <a:xfrm>
                <a:off x="5238719" y="7113348"/>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Word</a:t>
                </a:r>
                <a:endParaRPr sz="1200">
                  <a:solidFill>
                    <a:srgbClr val="1F3D3F"/>
                  </a:solidFill>
                  <a:latin typeface="Dosis"/>
                  <a:ea typeface="Dosis"/>
                  <a:cs typeface="Dosis"/>
                  <a:sym typeface="Dosis"/>
                </a:endParaRPr>
              </a:p>
            </p:txBody>
          </p:sp>
          <p:sp>
            <p:nvSpPr>
              <p:cNvPr id="239" name="Google Shape;239;p16"/>
              <p:cNvSpPr txBox="1"/>
              <p:nvPr/>
            </p:nvSpPr>
            <p:spPr>
              <a:xfrm>
                <a:off x="5238719" y="7355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Microsoft Excel</a:t>
                </a:r>
                <a:endParaRPr sz="1200">
                  <a:solidFill>
                    <a:srgbClr val="1F3D3F"/>
                  </a:solidFill>
                  <a:latin typeface="Dosis"/>
                  <a:ea typeface="Dosis"/>
                  <a:cs typeface="Dosis"/>
                  <a:sym typeface="Dosis"/>
                </a:endParaRPr>
              </a:p>
            </p:txBody>
          </p:sp>
        </p:grpSp>
      </p:grpSp>
      <p:grpSp>
        <p:nvGrpSpPr>
          <p:cNvPr id="240" name="Google Shape;240;p16"/>
          <p:cNvGrpSpPr/>
          <p:nvPr/>
        </p:nvGrpSpPr>
        <p:grpSpPr>
          <a:xfrm>
            <a:off x="5238719" y="7904386"/>
            <a:ext cx="1878000" cy="2290879"/>
            <a:chOff x="5238719" y="7904386"/>
            <a:chExt cx="1878000" cy="2290879"/>
          </a:xfrm>
        </p:grpSpPr>
        <p:sp>
          <p:nvSpPr>
            <p:cNvPr id="241" name="Google Shape;241;p16"/>
            <p:cNvSpPr txBox="1"/>
            <p:nvPr/>
          </p:nvSpPr>
          <p:spPr>
            <a:xfrm>
              <a:off x="5238719" y="7904386"/>
              <a:ext cx="187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rgbClr val="1F3D3F"/>
                  </a:solidFill>
                  <a:latin typeface="Lora"/>
                  <a:ea typeface="Lora"/>
                  <a:cs typeface="Lora"/>
                  <a:sym typeface="Lora"/>
                </a:rPr>
                <a:t>E D U C A T I O N</a:t>
              </a:r>
              <a:endParaRPr b="1" sz="1600">
                <a:solidFill>
                  <a:srgbClr val="1F3D3F"/>
                </a:solidFill>
                <a:latin typeface="Lora"/>
                <a:ea typeface="Lora"/>
                <a:cs typeface="Lora"/>
                <a:sym typeface="Lora"/>
              </a:endParaRPr>
            </a:p>
          </p:txBody>
        </p:sp>
        <p:grpSp>
          <p:nvGrpSpPr>
            <p:cNvPr id="242" name="Google Shape;242;p16"/>
            <p:cNvGrpSpPr/>
            <p:nvPr/>
          </p:nvGrpSpPr>
          <p:grpSpPr>
            <a:xfrm>
              <a:off x="5238719" y="8263593"/>
              <a:ext cx="1878000" cy="912775"/>
              <a:chOff x="5238719" y="3516057"/>
              <a:chExt cx="1878000" cy="912775"/>
            </a:xfrm>
          </p:grpSpPr>
          <p:sp>
            <p:nvSpPr>
              <p:cNvPr id="243" name="Google Shape;243;p16"/>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Degree Title Here</a:t>
                </a:r>
                <a:endParaRPr sz="1200">
                  <a:solidFill>
                    <a:srgbClr val="1F3D3F"/>
                  </a:solidFill>
                  <a:latin typeface="Dosis"/>
                  <a:ea typeface="Dosis"/>
                  <a:cs typeface="Dosis"/>
                  <a:sym typeface="Dosis"/>
                </a:endParaRPr>
              </a:p>
            </p:txBody>
          </p:sp>
          <p:sp>
            <p:nvSpPr>
              <p:cNvPr id="244" name="Google Shape;244;p16"/>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Major/Concentration</a:t>
                </a:r>
                <a:endParaRPr sz="1200">
                  <a:solidFill>
                    <a:srgbClr val="1F3D3F"/>
                  </a:solidFill>
                  <a:latin typeface="Dosis"/>
                  <a:ea typeface="Dosis"/>
                  <a:cs typeface="Dosis"/>
                  <a:sym typeface="Dosis"/>
                </a:endParaRPr>
              </a:p>
            </p:txBody>
          </p:sp>
          <p:sp>
            <p:nvSpPr>
              <p:cNvPr id="245" name="Google Shape;245;p16"/>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Name of University</a:t>
                </a:r>
                <a:endParaRPr sz="1200">
                  <a:solidFill>
                    <a:srgbClr val="1F3D3F"/>
                  </a:solidFill>
                  <a:latin typeface="Dosis"/>
                  <a:ea typeface="Dosis"/>
                  <a:cs typeface="Dosis"/>
                  <a:sym typeface="Dosis"/>
                </a:endParaRPr>
              </a:p>
            </p:txBody>
          </p:sp>
          <p:sp>
            <p:nvSpPr>
              <p:cNvPr id="246" name="Google Shape;246;p16"/>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2008-2012</a:t>
                </a:r>
                <a:endParaRPr sz="1200">
                  <a:solidFill>
                    <a:srgbClr val="1F3D3F"/>
                  </a:solidFill>
                  <a:latin typeface="Dosis"/>
                  <a:ea typeface="Dosis"/>
                  <a:cs typeface="Dosis"/>
                  <a:sym typeface="Dosis"/>
                </a:endParaRPr>
              </a:p>
            </p:txBody>
          </p:sp>
        </p:grpSp>
        <p:grpSp>
          <p:nvGrpSpPr>
            <p:cNvPr id="247" name="Google Shape;247;p16"/>
            <p:cNvGrpSpPr/>
            <p:nvPr/>
          </p:nvGrpSpPr>
          <p:grpSpPr>
            <a:xfrm>
              <a:off x="5238719" y="9282489"/>
              <a:ext cx="1878000" cy="912775"/>
              <a:chOff x="5238719" y="3516057"/>
              <a:chExt cx="1878000" cy="912775"/>
            </a:xfrm>
          </p:grpSpPr>
          <p:sp>
            <p:nvSpPr>
              <p:cNvPr id="248" name="Google Shape;248;p16"/>
              <p:cNvSpPr txBox="1"/>
              <p:nvPr/>
            </p:nvSpPr>
            <p:spPr>
              <a:xfrm>
                <a:off x="5238719" y="3516057"/>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Degree Title Here</a:t>
                </a:r>
                <a:endParaRPr sz="1200">
                  <a:solidFill>
                    <a:srgbClr val="1F3D3F"/>
                  </a:solidFill>
                  <a:latin typeface="Dosis"/>
                  <a:ea typeface="Dosis"/>
                  <a:cs typeface="Dosis"/>
                  <a:sym typeface="Dosis"/>
                </a:endParaRPr>
              </a:p>
            </p:txBody>
          </p:sp>
          <p:sp>
            <p:nvSpPr>
              <p:cNvPr id="249" name="Google Shape;249;p16"/>
              <p:cNvSpPr txBox="1"/>
              <p:nvPr/>
            </p:nvSpPr>
            <p:spPr>
              <a:xfrm>
                <a:off x="5238719" y="3758715"/>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Major/Concentration</a:t>
                </a:r>
                <a:endParaRPr sz="1200">
                  <a:solidFill>
                    <a:srgbClr val="1F3D3F"/>
                  </a:solidFill>
                  <a:latin typeface="Dosis"/>
                  <a:ea typeface="Dosis"/>
                  <a:cs typeface="Dosis"/>
                  <a:sym typeface="Dosis"/>
                </a:endParaRPr>
              </a:p>
            </p:txBody>
          </p:sp>
          <p:sp>
            <p:nvSpPr>
              <p:cNvPr id="250" name="Google Shape;250;p16"/>
              <p:cNvSpPr txBox="1"/>
              <p:nvPr/>
            </p:nvSpPr>
            <p:spPr>
              <a:xfrm>
                <a:off x="5238719" y="4001374"/>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Name of University</a:t>
                </a:r>
                <a:endParaRPr sz="1200">
                  <a:solidFill>
                    <a:srgbClr val="1F3D3F"/>
                  </a:solidFill>
                  <a:latin typeface="Dosis"/>
                  <a:ea typeface="Dosis"/>
                  <a:cs typeface="Dosis"/>
                  <a:sym typeface="Dosis"/>
                </a:endParaRPr>
              </a:p>
            </p:txBody>
          </p:sp>
          <p:sp>
            <p:nvSpPr>
              <p:cNvPr id="251" name="Google Shape;251;p16"/>
              <p:cNvSpPr txBox="1"/>
              <p:nvPr/>
            </p:nvSpPr>
            <p:spPr>
              <a:xfrm>
                <a:off x="5238719" y="4244032"/>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2012-2014</a:t>
                </a:r>
                <a:endParaRPr sz="1200">
                  <a:solidFill>
                    <a:srgbClr val="1F3D3F"/>
                  </a:solidFill>
                  <a:latin typeface="Dosis"/>
                  <a:ea typeface="Dosis"/>
                  <a:cs typeface="Dosis"/>
                  <a:sym typeface="Dosis"/>
                </a:endParaRPr>
              </a:p>
            </p:txBody>
          </p:sp>
        </p:grpSp>
      </p:grpSp>
      <p:pic>
        <p:nvPicPr>
          <p:cNvPr id="252" name="Google Shape;252;p16"/>
          <p:cNvPicPr preferRelativeResize="0"/>
          <p:nvPr/>
        </p:nvPicPr>
        <p:blipFill rotWithShape="1">
          <a:blip r:embed="rId3">
            <a:alphaModFix/>
          </a:blip>
          <a:srcRect b="16094" l="7640" r="25923" t="37589"/>
          <a:stretch/>
        </p:blipFill>
        <p:spPr>
          <a:xfrm>
            <a:off x="4626425" y="0"/>
            <a:ext cx="2933575" cy="2045126"/>
          </a:xfrm>
          <a:prstGeom prst="rect">
            <a:avLst/>
          </a:prstGeom>
          <a:noFill/>
          <a:ln>
            <a:noFill/>
          </a:ln>
        </p:spPr>
      </p:pic>
      <p:pic>
        <p:nvPicPr>
          <p:cNvPr id="253" name="Google Shape;253;p16"/>
          <p:cNvPicPr preferRelativeResize="0"/>
          <p:nvPr/>
        </p:nvPicPr>
        <p:blipFill rotWithShape="1">
          <a:blip r:embed="rId4">
            <a:alphaModFix/>
          </a:blip>
          <a:srcRect b="28866" l="20992" r="0" t="0"/>
          <a:stretch/>
        </p:blipFill>
        <p:spPr>
          <a:xfrm>
            <a:off x="-11225" y="7147850"/>
            <a:ext cx="3936900" cy="3544526"/>
          </a:xfrm>
          <a:prstGeom prst="rect">
            <a:avLst/>
          </a:prstGeom>
          <a:noFill/>
          <a:ln>
            <a:noFill/>
          </a:ln>
        </p:spPr>
      </p:pic>
      <p:grpSp>
        <p:nvGrpSpPr>
          <p:cNvPr id="254" name="Google Shape;254;p16"/>
          <p:cNvGrpSpPr/>
          <p:nvPr/>
        </p:nvGrpSpPr>
        <p:grpSpPr>
          <a:xfrm>
            <a:off x="540000" y="3672500"/>
            <a:ext cx="4128003" cy="5163572"/>
            <a:chOff x="540000" y="3672500"/>
            <a:chExt cx="4128003" cy="5163572"/>
          </a:xfrm>
        </p:grpSpPr>
        <p:grpSp>
          <p:nvGrpSpPr>
            <p:cNvPr id="255" name="Google Shape;255;p16"/>
            <p:cNvGrpSpPr/>
            <p:nvPr/>
          </p:nvGrpSpPr>
          <p:grpSpPr>
            <a:xfrm>
              <a:off x="540000" y="3672500"/>
              <a:ext cx="1878003" cy="1142650"/>
              <a:chOff x="540000" y="3672500"/>
              <a:chExt cx="1878003" cy="1142650"/>
            </a:xfrm>
          </p:grpSpPr>
          <p:sp>
            <p:nvSpPr>
              <p:cNvPr id="256" name="Google Shape;256;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PRISCILLA DOYLE</a:t>
                </a:r>
                <a:endParaRPr b="1" sz="1200">
                  <a:solidFill>
                    <a:srgbClr val="1F3D3F"/>
                  </a:solidFill>
                  <a:latin typeface="Dosis"/>
                  <a:ea typeface="Dosis"/>
                  <a:cs typeface="Dosis"/>
                  <a:sym typeface="Dosis"/>
                </a:endParaRPr>
              </a:p>
            </p:txBody>
          </p:sp>
          <p:sp>
            <p:nvSpPr>
              <p:cNvPr id="257" name="Google Shape;257;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58" name="Google Shape;258;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59" name="Google Shape;259;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1-999-000-1111</a:t>
                </a:r>
                <a:endParaRPr sz="1200">
                  <a:solidFill>
                    <a:srgbClr val="1F3D3F"/>
                  </a:solidFill>
                  <a:latin typeface="Dosis"/>
                  <a:ea typeface="Dosis"/>
                  <a:cs typeface="Dosis"/>
                  <a:sym typeface="Dosis"/>
                </a:endParaRPr>
              </a:p>
            </p:txBody>
          </p:sp>
          <p:sp>
            <p:nvSpPr>
              <p:cNvPr id="260" name="Google Shape;260;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61" name="Google Shape;261;p16"/>
            <p:cNvGrpSpPr/>
            <p:nvPr/>
          </p:nvGrpSpPr>
          <p:grpSpPr>
            <a:xfrm>
              <a:off x="2790000" y="3672500"/>
              <a:ext cx="1878003" cy="1142650"/>
              <a:chOff x="540000" y="3672500"/>
              <a:chExt cx="1878003" cy="1142650"/>
            </a:xfrm>
          </p:grpSpPr>
          <p:sp>
            <p:nvSpPr>
              <p:cNvPr id="262" name="Google Shape;262;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AMIYA REINGER</a:t>
                </a:r>
                <a:endParaRPr b="1" sz="1200">
                  <a:solidFill>
                    <a:srgbClr val="1F3D3F"/>
                  </a:solidFill>
                  <a:latin typeface="Dosis"/>
                  <a:ea typeface="Dosis"/>
                  <a:cs typeface="Dosis"/>
                  <a:sym typeface="Dosis"/>
                </a:endParaRPr>
              </a:p>
            </p:txBody>
          </p:sp>
          <p:sp>
            <p:nvSpPr>
              <p:cNvPr id="263" name="Google Shape;263;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64" name="Google Shape;264;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65" name="Google Shape;265;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1-999-000-1111</a:t>
                </a:r>
                <a:endParaRPr sz="1200">
                  <a:solidFill>
                    <a:srgbClr val="1F3D3F"/>
                  </a:solidFill>
                  <a:latin typeface="Dosis"/>
                  <a:ea typeface="Dosis"/>
                  <a:cs typeface="Dosis"/>
                  <a:sym typeface="Dosis"/>
                </a:endParaRPr>
              </a:p>
            </p:txBody>
          </p:sp>
          <p:sp>
            <p:nvSpPr>
              <p:cNvPr id="266" name="Google Shape;266;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67" name="Google Shape;267;p16"/>
            <p:cNvGrpSpPr/>
            <p:nvPr/>
          </p:nvGrpSpPr>
          <p:grpSpPr>
            <a:xfrm>
              <a:off x="540000" y="5012807"/>
              <a:ext cx="1878003" cy="1142650"/>
              <a:chOff x="540000" y="3672500"/>
              <a:chExt cx="1878003" cy="1142650"/>
            </a:xfrm>
          </p:grpSpPr>
          <p:sp>
            <p:nvSpPr>
              <p:cNvPr id="268" name="Google Shape;268;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OTHO GREEN</a:t>
                </a:r>
                <a:endParaRPr b="1" sz="1200">
                  <a:solidFill>
                    <a:srgbClr val="1F3D3F"/>
                  </a:solidFill>
                  <a:latin typeface="Dosis"/>
                  <a:ea typeface="Dosis"/>
                  <a:cs typeface="Dosis"/>
                  <a:sym typeface="Dosis"/>
                </a:endParaRPr>
              </a:p>
            </p:txBody>
          </p:sp>
          <p:sp>
            <p:nvSpPr>
              <p:cNvPr id="269" name="Google Shape;269;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70" name="Google Shape;270;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71" name="Google Shape;271;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1-000-111-2222</a:t>
                </a:r>
                <a:endParaRPr sz="1200">
                  <a:solidFill>
                    <a:srgbClr val="1F3D3F"/>
                  </a:solidFill>
                  <a:latin typeface="Dosis"/>
                  <a:ea typeface="Dosis"/>
                  <a:cs typeface="Dosis"/>
                  <a:sym typeface="Dosis"/>
                </a:endParaRPr>
              </a:p>
            </p:txBody>
          </p:sp>
          <p:sp>
            <p:nvSpPr>
              <p:cNvPr id="272" name="Google Shape;272;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73" name="Google Shape;273;p16"/>
            <p:cNvGrpSpPr/>
            <p:nvPr/>
          </p:nvGrpSpPr>
          <p:grpSpPr>
            <a:xfrm>
              <a:off x="2790000" y="5012807"/>
              <a:ext cx="1878003" cy="1142650"/>
              <a:chOff x="540000" y="3672500"/>
              <a:chExt cx="1878003" cy="1142650"/>
            </a:xfrm>
          </p:grpSpPr>
          <p:sp>
            <p:nvSpPr>
              <p:cNvPr id="274" name="Google Shape;274;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MARTIN SHIELDS</a:t>
                </a:r>
                <a:endParaRPr b="1" sz="1200">
                  <a:solidFill>
                    <a:srgbClr val="1F3D3F"/>
                  </a:solidFill>
                  <a:latin typeface="Dosis"/>
                  <a:ea typeface="Dosis"/>
                  <a:cs typeface="Dosis"/>
                  <a:sym typeface="Dosis"/>
                </a:endParaRPr>
              </a:p>
            </p:txBody>
          </p:sp>
          <p:sp>
            <p:nvSpPr>
              <p:cNvPr id="275" name="Google Shape;275;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76" name="Google Shape;276;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77" name="Google Shape;277;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1-000-111-2222</a:t>
                </a:r>
                <a:endParaRPr sz="1200">
                  <a:solidFill>
                    <a:srgbClr val="1F3D3F"/>
                  </a:solidFill>
                  <a:latin typeface="Dosis"/>
                  <a:ea typeface="Dosis"/>
                  <a:cs typeface="Dosis"/>
                  <a:sym typeface="Dosis"/>
                </a:endParaRPr>
              </a:p>
            </p:txBody>
          </p:sp>
          <p:sp>
            <p:nvSpPr>
              <p:cNvPr id="278" name="Google Shape;278;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79" name="Google Shape;279;p16"/>
            <p:cNvGrpSpPr/>
            <p:nvPr/>
          </p:nvGrpSpPr>
          <p:grpSpPr>
            <a:xfrm>
              <a:off x="540000" y="6353114"/>
              <a:ext cx="1878003" cy="1142650"/>
              <a:chOff x="540000" y="3672500"/>
              <a:chExt cx="1878003" cy="1142650"/>
            </a:xfrm>
          </p:grpSpPr>
          <p:sp>
            <p:nvSpPr>
              <p:cNvPr id="280" name="Google Shape;280;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GILBERT ABBOTT</a:t>
                </a:r>
                <a:endParaRPr b="1" sz="1200">
                  <a:solidFill>
                    <a:srgbClr val="1F3D3F"/>
                  </a:solidFill>
                  <a:latin typeface="Dosis"/>
                  <a:ea typeface="Dosis"/>
                  <a:cs typeface="Dosis"/>
                  <a:sym typeface="Dosis"/>
                </a:endParaRPr>
              </a:p>
            </p:txBody>
          </p:sp>
          <p:sp>
            <p:nvSpPr>
              <p:cNvPr id="281" name="Google Shape;281;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82" name="Google Shape;282;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83" name="Google Shape;283;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1-333-444-5555</a:t>
                </a:r>
                <a:endParaRPr sz="1200">
                  <a:solidFill>
                    <a:srgbClr val="1F3D3F"/>
                  </a:solidFill>
                  <a:latin typeface="Dosis"/>
                  <a:ea typeface="Dosis"/>
                  <a:cs typeface="Dosis"/>
                  <a:sym typeface="Dosis"/>
                </a:endParaRPr>
              </a:p>
            </p:txBody>
          </p:sp>
          <p:sp>
            <p:nvSpPr>
              <p:cNvPr id="284" name="Google Shape;284;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85" name="Google Shape;285;p16"/>
            <p:cNvGrpSpPr/>
            <p:nvPr/>
          </p:nvGrpSpPr>
          <p:grpSpPr>
            <a:xfrm>
              <a:off x="2790000" y="6353114"/>
              <a:ext cx="1878003" cy="1142650"/>
              <a:chOff x="540000" y="3672500"/>
              <a:chExt cx="1878003" cy="1142650"/>
            </a:xfrm>
          </p:grpSpPr>
          <p:sp>
            <p:nvSpPr>
              <p:cNvPr id="286" name="Google Shape;286;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BRANDON BOSCO</a:t>
                </a:r>
                <a:endParaRPr b="1" sz="1200">
                  <a:solidFill>
                    <a:srgbClr val="1F3D3F"/>
                  </a:solidFill>
                  <a:latin typeface="Dosis"/>
                  <a:ea typeface="Dosis"/>
                  <a:cs typeface="Dosis"/>
                  <a:sym typeface="Dosis"/>
                </a:endParaRPr>
              </a:p>
            </p:txBody>
          </p:sp>
          <p:sp>
            <p:nvSpPr>
              <p:cNvPr id="287" name="Google Shape;287;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88" name="Google Shape;288;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89" name="Google Shape;289;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1-333-444-5555</a:t>
                </a:r>
                <a:endParaRPr sz="1200">
                  <a:solidFill>
                    <a:srgbClr val="1F3D3F"/>
                  </a:solidFill>
                  <a:latin typeface="Dosis"/>
                  <a:ea typeface="Dosis"/>
                  <a:cs typeface="Dosis"/>
                  <a:sym typeface="Dosis"/>
                </a:endParaRPr>
              </a:p>
            </p:txBody>
          </p:sp>
          <p:sp>
            <p:nvSpPr>
              <p:cNvPr id="290" name="Google Shape;290;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91" name="Google Shape;291;p16"/>
            <p:cNvGrpSpPr/>
            <p:nvPr/>
          </p:nvGrpSpPr>
          <p:grpSpPr>
            <a:xfrm>
              <a:off x="540000" y="7693421"/>
              <a:ext cx="1878003" cy="1142650"/>
              <a:chOff x="540000" y="3672500"/>
              <a:chExt cx="1878003" cy="1142650"/>
            </a:xfrm>
          </p:grpSpPr>
          <p:sp>
            <p:nvSpPr>
              <p:cNvPr id="292" name="Google Shape;292;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SHERMAN WALKER</a:t>
                </a:r>
                <a:endParaRPr b="1" sz="1200">
                  <a:solidFill>
                    <a:srgbClr val="1F3D3F"/>
                  </a:solidFill>
                  <a:latin typeface="Dosis"/>
                  <a:ea typeface="Dosis"/>
                  <a:cs typeface="Dosis"/>
                  <a:sym typeface="Dosis"/>
                </a:endParaRPr>
              </a:p>
            </p:txBody>
          </p:sp>
          <p:sp>
            <p:nvSpPr>
              <p:cNvPr id="293" name="Google Shape;293;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294" name="Google Shape;294;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295" name="Google Shape;295;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1-000-111-2222</a:t>
                </a:r>
                <a:endParaRPr sz="1200">
                  <a:solidFill>
                    <a:srgbClr val="1F3D3F"/>
                  </a:solidFill>
                  <a:latin typeface="Dosis"/>
                  <a:ea typeface="Dosis"/>
                  <a:cs typeface="Dosis"/>
                  <a:sym typeface="Dosis"/>
                </a:endParaRPr>
              </a:p>
            </p:txBody>
          </p:sp>
          <p:sp>
            <p:nvSpPr>
              <p:cNvPr id="296" name="Google Shape;296;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nvGrpSpPr>
            <p:cNvPr id="297" name="Google Shape;297;p16"/>
            <p:cNvGrpSpPr/>
            <p:nvPr/>
          </p:nvGrpSpPr>
          <p:grpSpPr>
            <a:xfrm>
              <a:off x="2790000" y="7693421"/>
              <a:ext cx="1878003" cy="1142650"/>
              <a:chOff x="540000" y="3672500"/>
              <a:chExt cx="1878003" cy="1142650"/>
            </a:xfrm>
          </p:grpSpPr>
          <p:sp>
            <p:nvSpPr>
              <p:cNvPr id="298" name="Google Shape;298;p16"/>
              <p:cNvSpPr txBox="1"/>
              <p:nvPr/>
            </p:nvSpPr>
            <p:spPr>
              <a:xfrm>
                <a:off x="540000" y="367250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1F3D3F"/>
                    </a:solidFill>
                    <a:latin typeface="Dosis"/>
                    <a:ea typeface="Dosis"/>
                    <a:cs typeface="Dosis"/>
                    <a:sym typeface="Dosis"/>
                  </a:rPr>
                  <a:t>BRICE HERZOG</a:t>
                </a:r>
                <a:endParaRPr b="1" sz="1200">
                  <a:solidFill>
                    <a:srgbClr val="1F3D3F"/>
                  </a:solidFill>
                  <a:latin typeface="Dosis"/>
                  <a:ea typeface="Dosis"/>
                  <a:cs typeface="Dosis"/>
                  <a:sym typeface="Dosis"/>
                </a:endParaRPr>
              </a:p>
            </p:txBody>
          </p:sp>
          <p:sp>
            <p:nvSpPr>
              <p:cNvPr id="299" name="Google Shape;299;p16"/>
              <p:cNvSpPr txBox="1"/>
              <p:nvPr/>
            </p:nvSpPr>
            <p:spPr>
              <a:xfrm>
                <a:off x="540003" y="3908350"/>
                <a:ext cx="1878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F3D3F"/>
                    </a:solidFill>
                    <a:latin typeface="Dosis"/>
                    <a:ea typeface="Dosis"/>
                    <a:cs typeface="Dosis"/>
                    <a:sym typeface="Dosis"/>
                  </a:rPr>
                  <a:t>Arizona State University</a:t>
                </a:r>
                <a:endParaRPr sz="1200">
                  <a:solidFill>
                    <a:srgbClr val="1F3D3F"/>
                  </a:solidFill>
                  <a:latin typeface="Dosis"/>
                  <a:ea typeface="Dosis"/>
                  <a:cs typeface="Dosis"/>
                  <a:sym typeface="Dosis"/>
                </a:endParaRPr>
              </a:p>
            </p:txBody>
          </p:sp>
          <p:sp>
            <p:nvSpPr>
              <p:cNvPr id="300" name="Google Shape;300;p16"/>
              <p:cNvSpPr txBox="1"/>
              <p:nvPr/>
            </p:nvSpPr>
            <p:spPr>
              <a:xfrm>
                <a:off x="540003" y="4149017"/>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Associate Professor</a:t>
                </a:r>
                <a:endParaRPr sz="1200">
                  <a:solidFill>
                    <a:srgbClr val="1F3D3F"/>
                  </a:solidFill>
                  <a:latin typeface="Dosis"/>
                  <a:ea typeface="Dosis"/>
                  <a:cs typeface="Dosis"/>
                  <a:sym typeface="Dosis"/>
                </a:endParaRPr>
              </a:p>
            </p:txBody>
          </p:sp>
          <p:sp>
            <p:nvSpPr>
              <p:cNvPr id="301" name="Google Shape;301;p16"/>
              <p:cNvSpPr txBox="1"/>
              <p:nvPr/>
            </p:nvSpPr>
            <p:spPr>
              <a:xfrm>
                <a:off x="540003" y="4389683"/>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1-000-111-2222</a:t>
                </a:r>
                <a:endParaRPr sz="1200">
                  <a:solidFill>
                    <a:srgbClr val="1F3D3F"/>
                  </a:solidFill>
                  <a:latin typeface="Dosis"/>
                  <a:ea typeface="Dosis"/>
                  <a:cs typeface="Dosis"/>
                  <a:sym typeface="Dosis"/>
                </a:endParaRPr>
              </a:p>
            </p:txBody>
          </p:sp>
          <p:sp>
            <p:nvSpPr>
              <p:cNvPr id="302" name="Google Shape;302;p16"/>
              <p:cNvSpPr txBox="1"/>
              <p:nvPr/>
            </p:nvSpPr>
            <p:spPr>
              <a:xfrm>
                <a:off x="540003" y="4630350"/>
                <a:ext cx="1878000" cy="18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solidFill>
                      <a:srgbClr val="1F3D3F"/>
                    </a:solidFill>
                    <a:latin typeface="Dosis"/>
                    <a:ea typeface="Dosis"/>
                    <a:cs typeface="Dosis"/>
                    <a:sym typeface="Dosis"/>
                  </a:rPr>
                  <a:t>Reference@mail.com</a:t>
                </a:r>
                <a:endParaRPr sz="1200">
                  <a:solidFill>
                    <a:srgbClr val="1F3D3F"/>
                  </a:solidFill>
                  <a:latin typeface="Dosis"/>
                  <a:ea typeface="Dosis"/>
                  <a:cs typeface="Dosis"/>
                  <a:sym typeface="Dosis"/>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