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Poppins"/>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077">
          <p15:clr>
            <a:srgbClr val="747775"/>
          </p15:clr>
        </p15:guide>
        <p15:guide id="2" pos="3288">
          <p15:clr>
            <a:srgbClr val="747775"/>
          </p15:clr>
        </p15:guide>
        <p15:guide id="3" pos="3515">
          <p15:clr>
            <a:srgbClr val="747775"/>
          </p15:clr>
        </p15:guide>
        <p15:guide id="4" pos="28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077" orient="horz"/>
        <p:guide pos="3288"/>
        <p:guide pos="3515"/>
        <p:guide pos="283"/>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Poppins-boldItalic.fntdata"/><Relationship Id="rId9"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Poppins-regular.fntdata"/><Relationship Id="rId8" Type="http://schemas.openxmlformats.org/officeDocument/2006/relationships/font" Target="fonts/Poppins-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0"/>
            <a:ext cx="7560000" cy="1710000"/>
          </a:xfrm>
          <a:prstGeom prst="rect">
            <a:avLst/>
          </a:prstGeom>
          <a:solidFill>
            <a:srgbClr val="E9E9E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p:nvPr/>
        </p:nvSpPr>
        <p:spPr>
          <a:xfrm>
            <a:off x="5220000" y="0"/>
            <a:ext cx="2340000" cy="10693800"/>
          </a:xfrm>
          <a:prstGeom prst="rect">
            <a:avLst/>
          </a:prstGeom>
          <a:solidFill>
            <a:srgbClr val="1A2A36"/>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grpSp>
        <p:nvGrpSpPr>
          <p:cNvPr id="56" name="Google Shape;56;p13"/>
          <p:cNvGrpSpPr/>
          <p:nvPr/>
        </p:nvGrpSpPr>
        <p:grpSpPr>
          <a:xfrm>
            <a:off x="1648775" y="518025"/>
            <a:ext cx="3375600" cy="715664"/>
            <a:chOff x="1648775" y="518025"/>
            <a:chExt cx="3375600" cy="715664"/>
          </a:xfrm>
        </p:grpSpPr>
        <p:sp>
          <p:nvSpPr>
            <p:cNvPr id="57" name="Google Shape;57;p13"/>
            <p:cNvSpPr txBox="1"/>
            <p:nvPr/>
          </p:nvSpPr>
          <p:spPr>
            <a:xfrm>
              <a:off x="1648775" y="518025"/>
              <a:ext cx="3375600" cy="477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3100">
                  <a:solidFill>
                    <a:srgbClr val="1A2A36"/>
                  </a:solidFill>
                  <a:latin typeface="Poppins"/>
                  <a:ea typeface="Poppins"/>
                  <a:cs typeface="Poppins"/>
                  <a:sym typeface="Poppins"/>
                </a:rPr>
                <a:t>John Morrison</a:t>
              </a:r>
              <a:endParaRPr b="1" sz="3100">
                <a:solidFill>
                  <a:srgbClr val="1A2A36"/>
                </a:solidFill>
                <a:latin typeface="Poppins"/>
                <a:ea typeface="Poppins"/>
                <a:cs typeface="Poppins"/>
                <a:sym typeface="Poppins"/>
              </a:endParaRPr>
            </a:p>
          </p:txBody>
        </p:sp>
        <p:sp>
          <p:nvSpPr>
            <p:cNvPr id="58" name="Google Shape;58;p13"/>
            <p:cNvSpPr txBox="1"/>
            <p:nvPr/>
          </p:nvSpPr>
          <p:spPr>
            <a:xfrm>
              <a:off x="1648775" y="1048889"/>
              <a:ext cx="3375600" cy="1848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200">
                  <a:solidFill>
                    <a:srgbClr val="1A2A36"/>
                  </a:solidFill>
                  <a:latin typeface="Poppins"/>
                  <a:ea typeface="Poppins"/>
                  <a:cs typeface="Poppins"/>
                  <a:sym typeface="Poppins"/>
                </a:rPr>
                <a:t>Ph.D. in Astrophysics</a:t>
              </a:r>
              <a:endParaRPr sz="1200">
                <a:solidFill>
                  <a:srgbClr val="1A2A36"/>
                </a:solidFill>
                <a:latin typeface="Poppins"/>
                <a:ea typeface="Poppins"/>
                <a:cs typeface="Poppins"/>
                <a:sym typeface="Poppins"/>
              </a:endParaRPr>
            </a:p>
          </p:txBody>
        </p:sp>
      </p:grpSp>
      <p:pic>
        <p:nvPicPr>
          <p:cNvPr id="59" name="Google Shape;59;p13"/>
          <p:cNvPicPr preferRelativeResize="0"/>
          <p:nvPr/>
        </p:nvPicPr>
        <p:blipFill rotWithShape="1">
          <a:blip r:embed="rId3">
            <a:alphaModFix/>
          </a:blip>
          <a:srcRect b="29705" l="21618" r="16223" t="8136"/>
          <a:stretch/>
        </p:blipFill>
        <p:spPr>
          <a:xfrm>
            <a:off x="345000" y="406725"/>
            <a:ext cx="977100" cy="977100"/>
          </a:xfrm>
          <a:prstGeom prst="ellipse">
            <a:avLst/>
          </a:prstGeom>
          <a:noFill/>
          <a:ln>
            <a:noFill/>
          </a:ln>
        </p:spPr>
      </p:pic>
      <p:sp>
        <p:nvSpPr>
          <p:cNvPr id="60" name="Google Shape;60;p13"/>
          <p:cNvSpPr txBox="1"/>
          <p:nvPr/>
        </p:nvSpPr>
        <p:spPr>
          <a:xfrm>
            <a:off x="440116" y="2025639"/>
            <a:ext cx="3375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1A2A36"/>
                </a:solidFill>
                <a:latin typeface="Poppins"/>
                <a:ea typeface="Poppins"/>
                <a:cs typeface="Poppins"/>
                <a:sym typeface="Poppins"/>
              </a:rPr>
              <a:t>PROFILE:</a:t>
            </a:r>
            <a:endParaRPr b="1" sz="1800">
              <a:solidFill>
                <a:srgbClr val="1A2A36"/>
              </a:solidFill>
              <a:latin typeface="Poppins"/>
              <a:ea typeface="Poppins"/>
              <a:cs typeface="Poppins"/>
              <a:sym typeface="Poppins"/>
            </a:endParaRPr>
          </a:p>
        </p:txBody>
      </p:sp>
      <p:sp>
        <p:nvSpPr>
          <p:cNvPr id="61" name="Google Shape;61;p13"/>
          <p:cNvSpPr txBox="1"/>
          <p:nvPr/>
        </p:nvSpPr>
        <p:spPr>
          <a:xfrm>
            <a:off x="440116" y="2498150"/>
            <a:ext cx="4371000" cy="10389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1A2A36"/>
                </a:solidFill>
                <a:latin typeface="Poppins"/>
                <a:ea typeface="Poppins"/>
                <a:cs typeface="Poppins"/>
                <a:sym typeface="Poppins"/>
              </a:rPr>
              <a:t>Enthusiastic and dedicated astrophysicist with a passion for unraveling the mysteries of the universe through rigorous scientific inquiry. Possesses a strong foundation in both theoretical and observational astrophysics, coupled with advanced skills in data analysis and numerical modeling. Committed to pushing the boundaries of knowledge in the field through innovative research and collaboration.</a:t>
            </a:r>
            <a:endParaRPr sz="900">
              <a:solidFill>
                <a:srgbClr val="1A2A36"/>
              </a:solidFill>
              <a:latin typeface="Poppins"/>
              <a:ea typeface="Poppins"/>
              <a:cs typeface="Poppins"/>
              <a:sym typeface="Poppins"/>
            </a:endParaRPr>
          </a:p>
        </p:txBody>
      </p:sp>
      <p:sp>
        <p:nvSpPr>
          <p:cNvPr id="62" name="Google Shape;62;p13"/>
          <p:cNvSpPr txBox="1"/>
          <p:nvPr/>
        </p:nvSpPr>
        <p:spPr>
          <a:xfrm>
            <a:off x="440116" y="3853881"/>
            <a:ext cx="3375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1A2A36"/>
                </a:solidFill>
                <a:latin typeface="Poppins"/>
                <a:ea typeface="Poppins"/>
                <a:cs typeface="Poppins"/>
                <a:sym typeface="Poppins"/>
              </a:rPr>
              <a:t>EXPERIENCE:</a:t>
            </a:r>
            <a:endParaRPr b="1" sz="1800">
              <a:solidFill>
                <a:srgbClr val="1A2A36"/>
              </a:solidFill>
              <a:latin typeface="Poppins"/>
              <a:ea typeface="Poppins"/>
              <a:cs typeface="Poppins"/>
              <a:sym typeface="Poppins"/>
            </a:endParaRPr>
          </a:p>
        </p:txBody>
      </p:sp>
      <p:grpSp>
        <p:nvGrpSpPr>
          <p:cNvPr id="63" name="Google Shape;63;p13"/>
          <p:cNvGrpSpPr/>
          <p:nvPr/>
        </p:nvGrpSpPr>
        <p:grpSpPr>
          <a:xfrm>
            <a:off x="277850" y="4409550"/>
            <a:ext cx="4665000" cy="1745475"/>
            <a:chOff x="277850" y="4409550"/>
            <a:chExt cx="4665000" cy="1745475"/>
          </a:xfrm>
        </p:grpSpPr>
        <p:grpSp>
          <p:nvGrpSpPr>
            <p:cNvPr id="64" name="Google Shape;64;p13"/>
            <p:cNvGrpSpPr/>
            <p:nvPr/>
          </p:nvGrpSpPr>
          <p:grpSpPr>
            <a:xfrm>
              <a:off x="440125" y="4409550"/>
              <a:ext cx="3524400" cy="497750"/>
              <a:chOff x="440125" y="4409550"/>
              <a:chExt cx="3524400" cy="497750"/>
            </a:xfrm>
          </p:grpSpPr>
          <p:sp>
            <p:nvSpPr>
              <p:cNvPr id="65" name="Google Shape;65;p13"/>
              <p:cNvSpPr txBox="1"/>
              <p:nvPr/>
            </p:nvSpPr>
            <p:spPr>
              <a:xfrm>
                <a:off x="440125" y="4409550"/>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900">
                    <a:solidFill>
                      <a:srgbClr val="1A2A36"/>
                    </a:solidFill>
                    <a:latin typeface="Poppins"/>
                    <a:ea typeface="Poppins"/>
                    <a:cs typeface="Poppins"/>
                    <a:sym typeface="Poppins"/>
                  </a:rPr>
                  <a:t>Research Assistant</a:t>
                </a:r>
                <a:endParaRPr b="1" sz="900">
                  <a:solidFill>
                    <a:srgbClr val="1A2A36"/>
                  </a:solidFill>
                  <a:latin typeface="Poppins"/>
                  <a:ea typeface="Poppins"/>
                  <a:cs typeface="Poppins"/>
                  <a:sym typeface="Poppins"/>
                </a:endParaRPr>
              </a:p>
            </p:txBody>
          </p:sp>
          <p:sp>
            <p:nvSpPr>
              <p:cNvPr id="66" name="Google Shape;66;p13"/>
              <p:cNvSpPr txBox="1"/>
              <p:nvPr/>
            </p:nvSpPr>
            <p:spPr>
              <a:xfrm>
                <a:off x="440125" y="4589125"/>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1A2A36"/>
                    </a:solidFill>
                    <a:latin typeface="Poppins"/>
                    <a:ea typeface="Poppins"/>
                    <a:cs typeface="Poppins"/>
                    <a:sym typeface="Poppins"/>
                  </a:rPr>
                  <a:t>Center for Advanced Astrophysics, Cambridge, UK</a:t>
                </a:r>
                <a:endParaRPr sz="900">
                  <a:solidFill>
                    <a:srgbClr val="1A2A36"/>
                  </a:solidFill>
                  <a:latin typeface="Poppins"/>
                  <a:ea typeface="Poppins"/>
                  <a:cs typeface="Poppins"/>
                  <a:sym typeface="Poppins"/>
                </a:endParaRPr>
              </a:p>
            </p:txBody>
          </p:sp>
          <p:sp>
            <p:nvSpPr>
              <p:cNvPr id="67" name="Google Shape;67;p13"/>
              <p:cNvSpPr txBox="1"/>
              <p:nvPr/>
            </p:nvSpPr>
            <p:spPr>
              <a:xfrm>
                <a:off x="440125" y="4768700"/>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i="1" lang="uk" sz="900">
                    <a:solidFill>
                      <a:srgbClr val="1A2A36"/>
                    </a:solidFill>
                    <a:latin typeface="Poppins"/>
                    <a:ea typeface="Poppins"/>
                    <a:cs typeface="Poppins"/>
                    <a:sym typeface="Poppins"/>
                  </a:rPr>
                  <a:t>July 2022 - Present</a:t>
                </a:r>
                <a:endParaRPr i="1" sz="900">
                  <a:solidFill>
                    <a:srgbClr val="1A2A36"/>
                  </a:solidFill>
                  <a:latin typeface="Poppins"/>
                  <a:ea typeface="Poppins"/>
                  <a:cs typeface="Poppins"/>
                  <a:sym typeface="Poppins"/>
                </a:endParaRPr>
              </a:p>
            </p:txBody>
          </p:sp>
        </p:grpSp>
        <p:sp>
          <p:nvSpPr>
            <p:cNvPr id="68" name="Google Shape;68;p13"/>
            <p:cNvSpPr txBox="1"/>
            <p:nvPr/>
          </p:nvSpPr>
          <p:spPr>
            <a:xfrm>
              <a:off x="277850" y="5116125"/>
              <a:ext cx="4665000" cy="1038900"/>
            </a:xfrm>
            <a:prstGeom prst="rect">
              <a:avLst/>
            </a:prstGeom>
            <a:noFill/>
            <a:ln>
              <a:noFill/>
            </a:ln>
          </p:spPr>
          <p:txBody>
            <a:bodyPr anchorCtr="0" anchor="t" bIns="0" lIns="0" spcFirstLastPara="1" rIns="0" wrap="square" tIns="0">
              <a:spAutoFit/>
            </a:bodyPr>
            <a:lstStyle/>
            <a:p>
              <a:pPr indent="-285750" lvl="0" marL="457200" rtl="0" algn="l">
                <a:lnSpc>
                  <a:spcPct val="130000"/>
                </a:lnSpc>
                <a:spcBef>
                  <a:spcPts val="0"/>
                </a:spcBef>
                <a:spcAft>
                  <a:spcPts val="0"/>
                </a:spcAft>
                <a:buClr>
                  <a:srgbClr val="1A2A36"/>
                </a:buClr>
                <a:buSzPts val="900"/>
                <a:buFont typeface="Poppins"/>
                <a:buChar char="●"/>
              </a:pPr>
              <a:r>
                <a:rPr lang="uk" sz="900">
                  <a:solidFill>
                    <a:srgbClr val="1A2A36"/>
                  </a:solidFill>
                  <a:latin typeface="Poppins"/>
                  <a:ea typeface="Poppins"/>
                  <a:cs typeface="Poppins"/>
                  <a:sym typeface="Poppins"/>
                </a:rPr>
                <a:t>Conducting research on cosmic microwave background radiation </a:t>
              </a:r>
              <a:endParaRPr sz="900">
                <a:solidFill>
                  <a:srgbClr val="1A2A36"/>
                </a:solidFill>
                <a:latin typeface="Poppins"/>
                <a:ea typeface="Poppins"/>
                <a:cs typeface="Poppins"/>
                <a:sym typeface="Poppins"/>
              </a:endParaRPr>
            </a:p>
            <a:p>
              <a:pPr indent="0" lvl="0" marL="457200" rtl="0" algn="l">
                <a:lnSpc>
                  <a:spcPct val="130000"/>
                </a:lnSpc>
                <a:spcBef>
                  <a:spcPts val="0"/>
                </a:spcBef>
                <a:spcAft>
                  <a:spcPts val="0"/>
                </a:spcAft>
                <a:buNone/>
              </a:pPr>
              <a:r>
                <a:rPr lang="uk" sz="900">
                  <a:solidFill>
                    <a:srgbClr val="1A2A36"/>
                  </a:solidFill>
                  <a:latin typeface="Poppins"/>
                  <a:ea typeface="Poppins"/>
                  <a:cs typeface="Poppins"/>
                  <a:sym typeface="Poppins"/>
                </a:rPr>
                <a:t>anomalies.</a:t>
              </a:r>
              <a:endParaRPr sz="900">
                <a:solidFill>
                  <a:srgbClr val="1A2A36"/>
                </a:solidFill>
                <a:latin typeface="Poppins"/>
                <a:ea typeface="Poppins"/>
                <a:cs typeface="Poppins"/>
                <a:sym typeface="Poppins"/>
              </a:endParaRPr>
            </a:p>
            <a:p>
              <a:pPr indent="-285750" lvl="0" marL="457200" rtl="0" algn="l">
                <a:lnSpc>
                  <a:spcPct val="130000"/>
                </a:lnSpc>
                <a:spcBef>
                  <a:spcPts val="0"/>
                </a:spcBef>
                <a:spcAft>
                  <a:spcPts val="0"/>
                </a:spcAft>
                <a:buClr>
                  <a:srgbClr val="1A2A36"/>
                </a:buClr>
                <a:buSzPts val="900"/>
                <a:buFont typeface="Poppins"/>
                <a:buChar char="●"/>
              </a:pPr>
              <a:r>
                <a:rPr lang="uk" sz="900">
                  <a:solidFill>
                    <a:srgbClr val="1A2A36"/>
                  </a:solidFill>
                  <a:latin typeface="Poppins"/>
                  <a:ea typeface="Poppins"/>
                  <a:cs typeface="Poppins"/>
                  <a:sym typeface="Poppins"/>
                </a:rPr>
                <a:t>Assisted professors in leading laboratory sessions and grading   </a:t>
              </a:r>
              <a:endParaRPr sz="900">
                <a:solidFill>
                  <a:srgbClr val="1A2A36"/>
                </a:solidFill>
                <a:latin typeface="Poppins"/>
                <a:ea typeface="Poppins"/>
                <a:cs typeface="Poppins"/>
                <a:sym typeface="Poppins"/>
              </a:endParaRPr>
            </a:p>
            <a:p>
              <a:pPr indent="0" lvl="0" marL="457200" rtl="0" algn="l">
                <a:lnSpc>
                  <a:spcPct val="130000"/>
                </a:lnSpc>
                <a:spcBef>
                  <a:spcPts val="0"/>
                </a:spcBef>
                <a:spcAft>
                  <a:spcPts val="0"/>
                </a:spcAft>
                <a:buNone/>
              </a:pPr>
              <a:r>
                <a:rPr lang="uk" sz="900">
                  <a:solidFill>
                    <a:srgbClr val="1A2A36"/>
                  </a:solidFill>
                  <a:latin typeface="Poppins"/>
                  <a:ea typeface="Poppins"/>
                  <a:cs typeface="Poppins"/>
                  <a:sym typeface="Poppins"/>
                </a:rPr>
                <a:t>assignments for undergraduate physics courses.</a:t>
              </a:r>
              <a:endParaRPr sz="900">
                <a:solidFill>
                  <a:srgbClr val="1A2A36"/>
                </a:solidFill>
                <a:latin typeface="Poppins"/>
                <a:ea typeface="Poppins"/>
                <a:cs typeface="Poppins"/>
                <a:sym typeface="Poppins"/>
              </a:endParaRPr>
            </a:p>
            <a:p>
              <a:pPr indent="-285750" lvl="0" marL="457200" rtl="0" algn="l">
                <a:lnSpc>
                  <a:spcPct val="130000"/>
                </a:lnSpc>
                <a:spcBef>
                  <a:spcPts val="0"/>
                </a:spcBef>
                <a:spcAft>
                  <a:spcPts val="0"/>
                </a:spcAft>
                <a:buClr>
                  <a:srgbClr val="1A2A36"/>
                </a:buClr>
                <a:buSzPts val="900"/>
                <a:buFont typeface="Poppins"/>
                <a:buChar char="●"/>
              </a:pPr>
              <a:r>
                <a:rPr lang="uk" sz="900">
                  <a:solidFill>
                    <a:srgbClr val="1A2A36"/>
                  </a:solidFill>
                  <a:latin typeface="Poppins"/>
                  <a:ea typeface="Poppins"/>
                  <a:cs typeface="Poppins"/>
                  <a:sym typeface="Poppins"/>
                </a:rPr>
                <a:t>Collaborating with a team to analyze data from the James Webb Space Telescope.</a:t>
              </a:r>
              <a:endParaRPr sz="900">
                <a:solidFill>
                  <a:srgbClr val="1A2A36"/>
                </a:solidFill>
                <a:latin typeface="Poppins"/>
                <a:ea typeface="Poppins"/>
                <a:cs typeface="Poppins"/>
                <a:sym typeface="Poppins"/>
              </a:endParaRPr>
            </a:p>
          </p:txBody>
        </p:sp>
      </p:grpSp>
      <p:grpSp>
        <p:nvGrpSpPr>
          <p:cNvPr id="69" name="Google Shape;69;p13"/>
          <p:cNvGrpSpPr/>
          <p:nvPr/>
        </p:nvGrpSpPr>
        <p:grpSpPr>
          <a:xfrm>
            <a:off x="277850" y="6357875"/>
            <a:ext cx="4665000" cy="1565475"/>
            <a:chOff x="277850" y="4409556"/>
            <a:chExt cx="4665000" cy="1565475"/>
          </a:xfrm>
        </p:grpSpPr>
        <p:grpSp>
          <p:nvGrpSpPr>
            <p:cNvPr id="70" name="Google Shape;70;p13"/>
            <p:cNvGrpSpPr/>
            <p:nvPr/>
          </p:nvGrpSpPr>
          <p:grpSpPr>
            <a:xfrm>
              <a:off x="440125" y="4409556"/>
              <a:ext cx="3517800" cy="497750"/>
              <a:chOff x="440125" y="4409556"/>
              <a:chExt cx="3517800" cy="497750"/>
            </a:xfrm>
          </p:grpSpPr>
          <p:sp>
            <p:nvSpPr>
              <p:cNvPr id="71" name="Google Shape;71;p13"/>
              <p:cNvSpPr txBox="1"/>
              <p:nvPr/>
            </p:nvSpPr>
            <p:spPr>
              <a:xfrm>
                <a:off x="440125" y="4409556"/>
                <a:ext cx="35178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900">
                    <a:solidFill>
                      <a:srgbClr val="1A2A36"/>
                    </a:solidFill>
                    <a:latin typeface="Poppins"/>
                    <a:ea typeface="Poppins"/>
                    <a:cs typeface="Poppins"/>
                    <a:sym typeface="Poppins"/>
                  </a:rPr>
                  <a:t>Teaching Assistant</a:t>
                </a:r>
                <a:endParaRPr b="1" sz="900">
                  <a:solidFill>
                    <a:srgbClr val="1A2A36"/>
                  </a:solidFill>
                  <a:latin typeface="Poppins"/>
                  <a:ea typeface="Poppins"/>
                  <a:cs typeface="Poppins"/>
                  <a:sym typeface="Poppins"/>
                </a:endParaRPr>
              </a:p>
            </p:txBody>
          </p:sp>
          <p:sp>
            <p:nvSpPr>
              <p:cNvPr id="72" name="Google Shape;72;p13"/>
              <p:cNvSpPr txBox="1"/>
              <p:nvPr/>
            </p:nvSpPr>
            <p:spPr>
              <a:xfrm>
                <a:off x="440125" y="4589131"/>
                <a:ext cx="35178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1A2A36"/>
                    </a:solidFill>
                    <a:latin typeface="Poppins"/>
                    <a:ea typeface="Poppins"/>
                    <a:cs typeface="Poppins"/>
                    <a:sym typeface="Poppins"/>
                  </a:rPr>
                  <a:t>Galactic Institute of Technology, London, UK</a:t>
                </a:r>
                <a:endParaRPr sz="900">
                  <a:solidFill>
                    <a:srgbClr val="1A2A36"/>
                  </a:solidFill>
                  <a:latin typeface="Poppins"/>
                  <a:ea typeface="Poppins"/>
                  <a:cs typeface="Poppins"/>
                  <a:sym typeface="Poppins"/>
                </a:endParaRPr>
              </a:p>
            </p:txBody>
          </p:sp>
          <p:sp>
            <p:nvSpPr>
              <p:cNvPr id="73" name="Google Shape;73;p13"/>
              <p:cNvSpPr txBox="1"/>
              <p:nvPr/>
            </p:nvSpPr>
            <p:spPr>
              <a:xfrm>
                <a:off x="440125" y="4768706"/>
                <a:ext cx="35178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i="1" lang="uk" sz="900">
                    <a:solidFill>
                      <a:srgbClr val="1A2A36"/>
                    </a:solidFill>
                    <a:latin typeface="Poppins"/>
                    <a:ea typeface="Poppins"/>
                    <a:cs typeface="Poppins"/>
                    <a:sym typeface="Poppins"/>
                  </a:rPr>
                  <a:t>September 2020 - May 2022</a:t>
                </a:r>
                <a:endParaRPr i="1" sz="900">
                  <a:solidFill>
                    <a:srgbClr val="1A2A36"/>
                  </a:solidFill>
                  <a:latin typeface="Poppins"/>
                  <a:ea typeface="Poppins"/>
                  <a:cs typeface="Poppins"/>
                  <a:sym typeface="Poppins"/>
                </a:endParaRPr>
              </a:p>
            </p:txBody>
          </p:sp>
        </p:grpSp>
        <p:sp>
          <p:nvSpPr>
            <p:cNvPr id="74" name="Google Shape;74;p13"/>
            <p:cNvSpPr txBox="1"/>
            <p:nvPr/>
          </p:nvSpPr>
          <p:spPr>
            <a:xfrm>
              <a:off x="277850" y="5116131"/>
              <a:ext cx="4665000" cy="858900"/>
            </a:xfrm>
            <a:prstGeom prst="rect">
              <a:avLst/>
            </a:prstGeom>
            <a:noFill/>
            <a:ln>
              <a:noFill/>
            </a:ln>
          </p:spPr>
          <p:txBody>
            <a:bodyPr anchorCtr="0" anchor="t" bIns="0" lIns="0" spcFirstLastPara="1" rIns="0" wrap="square" tIns="0">
              <a:spAutoFit/>
            </a:bodyPr>
            <a:lstStyle/>
            <a:p>
              <a:pPr indent="-285750" lvl="0" marL="457200" rtl="0" algn="l">
                <a:lnSpc>
                  <a:spcPct val="130000"/>
                </a:lnSpc>
                <a:spcBef>
                  <a:spcPts val="0"/>
                </a:spcBef>
                <a:spcAft>
                  <a:spcPts val="0"/>
                </a:spcAft>
                <a:buClr>
                  <a:srgbClr val="1A2A36"/>
                </a:buClr>
                <a:buSzPts val="900"/>
                <a:buFont typeface="Poppins"/>
                <a:buChar char="●"/>
              </a:pPr>
              <a:r>
                <a:rPr lang="uk" sz="900">
                  <a:solidFill>
                    <a:srgbClr val="1A2A36"/>
                  </a:solidFill>
                  <a:latin typeface="Poppins"/>
                  <a:ea typeface="Poppins"/>
                  <a:cs typeface="Poppins"/>
                  <a:sym typeface="Poppins"/>
                </a:rPr>
                <a:t>Assisted professors in leading laboratory sessions and grading   </a:t>
              </a:r>
              <a:endParaRPr sz="900">
                <a:solidFill>
                  <a:srgbClr val="1A2A36"/>
                </a:solidFill>
                <a:latin typeface="Poppins"/>
                <a:ea typeface="Poppins"/>
                <a:cs typeface="Poppins"/>
                <a:sym typeface="Poppins"/>
              </a:endParaRPr>
            </a:p>
            <a:p>
              <a:pPr indent="0" lvl="0" marL="457200" rtl="0" algn="l">
                <a:lnSpc>
                  <a:spcPct val="130000"/>
                </a:lnSpc>
                <a:spcBef>
                  <a:spcPts val="0"/>
                </a:spcBef>
                <a:spcAft>
                  <a:spcPts val="0"/>
                </a:spcAft>
                <a:buNone/>
              </a:pPr>
              <a:r>
                <a:rPr lang="uk" sz="900">
                  <a:solidFill>
                    <a:srgbClr val="1A2A36"/>
                  </a:solidFill>
                  <a:latin typeface="Poppins"/>
                  <a:ea typeface="Poppins"/>
                  <a:cs typeface="Poppins"/>
                  <a:sym typeface="Poppins"/>
                </a:rPr>
                <a:t>assignments for undergraduate physics courses.</a:t>
              </a:r>
              <a:endParaRPr sz="900">
                <a:solidFill>
                  <a:srgbClr val="1A2A36"/>
                </a:solidFill>
                <a:latin typeface="Poppins"/>
                <a:ea typeface="Poppins"/>
                <a:cs typeface="Poppins"/>
                <a:sym typeface="Poppins"/>
              </a:endParaRPr>
            </a:p>
            <a:p>
              <a:pPr indent="-285750" lvl="0" marL="457200" rtl="0" algn="l">
                <a:lnSpc>
                  <a:spcPct val="130000"/>
                </a:lnSpc>
                <a:spcBef>
                  <a:spcPts val="0"/>
                </a:spcBef>
                <a:spcAft>
                  <a:spcPts val="0"/>
                </a:spcAft>
                <a:buClr>
                  <a:srgbClr val="1A2A36"/>
                </a:buClr>
                <a:buSzPts val="900"/>
                <a:buFont typeface="Poppins"/>
                <a:buChar char="●"/>
              </a:pPr>
              <a:r>
                <a:rPr lang="uk" sz="900">
                  <a:solidFill>
                    <a:srgbClr val="1A2A36"/>
                  </a:solidFill>
                  <a:latin typeface="Poppins"/>
                  <a:ea typeface="Poppins"/>
                  <a:cs typeface="Poppins"/>
                  <a:sym typeface="Poppins"/>
                </a:rPr>
                <a:t>Tutored students in advanced mathematics and physics concepts.</a:t>
              </a:r>
              <a:endParaRPr sz="900">
                <a:solidFill>
                  <a:srgbClr val="1A2A36"/>
                </a:solidFill>
                <a:latin typeface="Poppins"/>
                <a:ea typeface="Poppins"/>
                <a:cs typeface="Poppins"/>
                <a:sym typeface="Poppins"/>
              </a:endParaRPr>
            </a:p>
            <a:p>
              <a:pPr indent="-285750" lvl="0" marL="457200" rtl="0" algn="l">
                <a:lnSpc>
                  <a:spcPct val="130000"/>
                </a:lnSpc>
                <a:spcBef>
                  <a:spcPts val="0"/>
                </a:spcBef>
                <a:spcAft>
                  <a:spcPts val="0"/>
                </a:spcAft>
                <a:buClr>
                  <a:srgbClr val="1A2A36"/>
                </a:buClr>
                <a:buSzPts val="900"/>
                <a:buFont typeface="Poppins"/>
                <a:buChar char="●"/>
              </a:pPr>
              <a:r>
                <a:rPr lang="uk" sz="900">
                  <a:solidFill>
                    <a:srgbClr val="1A2A36"/>
                  </a:solidFill>
                  <a:latin typeface="Poppins"/>
                  <a:ea typeface="Poppins"/>
                  <a:cs typeface="Poppins"/>
                  <a:sym typeface="Poppins"/>
                </a:rPr>
                <a:t>Collaborating with a team to analyze data from the James Webb Space Telescope.</a:t>
              </a:r>
              <a:endParaRPr sz="900">
                <a:solidFill>
                  <a:srgbClr val="1A2A36"/>
                </a:solidFill>
                <a:latin typeface="Poppins"/>
                <a:ea typeface="Poppins"/>
                <a:cs typeface="Poppins"/>
                <a:sym typeface="Poppins"/>
              </a:endParaRPr>
            </a:p>
          </p:txBody>
        </p:sp>
      </p:grpSp>
      <p:sp>
        <p:nvSpPr>
          <p:cNvPr id="75" name="Google Shape;75;p13"/>
          <p:cNvSpPr txBox="1"/>
          <p:nvPr/>
        </p:nvSpPr>
        <p:spPr>
          <a:xfrm>
            <a:off x="440116" y="8207231"/>
            <a:ext cx="3375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1A2A36"/>
                </a:solidFill>
                <a:latin typeface="Poppins"/>
                <a:ea typeface="Poppins"/>
                <a:cs typeface="Poppins"/>
                <a:sym typeface="Poppins"/>
              </a:rPr>
              <a:t>EDUCATION:</a:t>
            </a:r>
            <a:endParaRPr b="1" sz="1800">
              <a:solidFill>
                <a:srgbClr val="1A2A36"/>
              </a:solidFill>
              <a:latin typeface="Poppins"/>
              <a:ea typeface="Poppins"/>
              <a:cs typeface="Poppins"/>
              <a:sym typeface="Poppins"/>
            </a:endParaRPr>
          </a:p>
        </p:txBody>
      </p:sp>
      <p:grpSp>
        <p:nvGrpSpPr>
          <p:cNvPr id="76" name="Google Shape;76;p13"/>
          <p:cNvGrpSpPr/>
          <p:nvPr/>
        </p:nvGrpSpPr>
        <p:grpSpPr>
          <a:xfrm>
            <a:off x="440108" y="8762900"/>
            <a:ext cx="4472111" cy="318175"/>
            <a:chOff x="440125" y="4409550"/>
            <a:chExt cx="3524400" cy="318175"/>
          </a:xfrm>
        </p:grpSpPr>
        <p:sp>
          <p:nvSpPr>
            <p:cNvPr id="77" name="Google Shape;77;p13"/>
            <p:cNvSpPr txBox="1"/>
            <p:nvPr/>
          </p:nvSpPr>
          <p:spPr>
            <a:xfrm>
              <a:off x="440125" y="4409550"/>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900">
                  <a:solidFill>
                    <a:srgbClr val="1A2A36"/>
                  </a:solidFill>
                  <a:latin typeface="Poppins"/>
                  <a:ea typeface="Poppins"/>
                  <a:cs typeface="Poppins"/>
                  <a:sym typeface="Poppins"/>
                </a:rPr>
                <a:t>Ph.D. in Astrophysics</a:t>
              </a:r>
              <a:endParaRPr b="1" sz="900">
                <a:solidFill>
                  <a:srgbClr val="1A2A36"/>
                </a:solidFill>
                <a:latin typeface="Poppins"/>
                <a:ea typeface="Poppins"/>
                <a:cs typeface="Poppins"/>
                <a:sym typeface="Poppins"/>
              </a:endParaRPr>
            </a:p>
          </p:txBody>
        </p:sp>
        <p:sp>
          <p:nvSpPr>
            <p:cNvPr id="78" name="Google Shape;78;p13"/>
            <p:cNvSpPr txBox="1"/>
            <p:nvPr/>
          </p:nvSpPr>
          <p:spPr>
            <a:xfrm>
              <a:off x="440125" y="4589125"/>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1A2A36"/>
                  </a:solidFill>
                  <a:latin typeface="Poppins"/>
                  <a:ea typeface="Poppins"/>
                  <a:cs typeface="Poppins"/>
                  <a:sym typeface="Poppins"/>
                </a:rPr>
                <a:t>University of Stellar Sciences, Cambridge, UK Expected Graduation: May 2025</a:t>
              </a:r>
              <a:endParaRPr sz="900">
                <a:solidFill>
                  <a:srgbClr val="1A2A36"/>
                </a:solidFill>
                <a:latin typeface="Poppins"/>
                <a:ea typeface="Poppins"/>
                <a:cs typeface="Poppins"/>
                <a:sym typeface="Poppins"/>
              </a:endParaRPr>
            </a:p>
          </p:txBody>
        </p:sp>
      </p:grpSp>
      <p:grpSp>
        <p:nvGrpSpPr>
          <p:cNvPr id="79" name="Google Shape;79;p13"/>
          <p:cNvGrpSpPr/>
          <p:nvPr/>
        </p:nvGrpSpPr>
        <p:grpSpPr>
          <a:xfrm>
            <a:off x="440108" y="9302003"/>
            <a:ext cx="4472111" cy="318175"/>
            <a:chOff x="440125" y="4409550"/>
            <a:chExt cx="3524400" cy="318175"/>
          </a:xfrm>
        </p:grpSpPr>
        <p:sp>
          <p:nvSpPr>
            <p:cNvPr id="80" name="Google Shape;80;p13"/>
            <p:cNvSpPr txBox="1"/>
            <p:nvPr/>
          </p:nvSpPr>
          <p:spPr>
            <a:xfrm>
              <a:off x="440125" y="4409550"/>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900">
                  <a:solidFill>
                    <a:srgbClr val="1A2A36"/>
                  </a:solidFill>
                  <a:latin typeface="Poppins"/>
                  <a:ea typeface="Poppins"/>
                  <a:cs typeface="Poppins"/>
                  <a:sym typeface="Poppins"/>
                </a:rPr>
                <a:t>Master of Science in Engineering Physics</a:t>
              </a:r>
              <a:endParaRPr b="1" sz="900">
                <a:solidFill>
                  <a:srgbClr val="1A2A36"/>
                </a:solidFill>
                <a:latin typeface="Poppins"/>
                <a:ea typeface="Poppins"/>
                <a:cs typeface="Poppins"/>
                <a:sym typeface="Poppins"/>
              </a:endParaRPr>
            </a:p>
          </p:txBody>
        </p:sp>
        <p:sp>
          <p:nvSpPr>
            <p:cNvPr id="81" name="Google Shape;81;p13"/>
            <p:cNvSpPr txBox="1"/>
            <p:nvPr/>
          </p:nvSpPr>
          <p:spPr>
            <a:xfrm>
              <a:off x="440125" y="4589125"/>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1A2A36"/>
                  </a:solidFill>
                  <a:latin typeface="Poppins"/>
                  <a:ea typeface="Poppins"/>
                  <a:cs typeface="Poppins"/>
                  <a:sym typeface="Poppins"/>
                </a:rPr>
                <a:t>Galactic Institute of Technology, London, UK Graduated: June 2022</a:t>
              </a:r>
              <a:endParaRPr sz="900">
                <a:solidFill>
                  <a:srgbClr val="1A2A36"/>
                </a:solidFill>
                <a:latin typeface="Poppins"/>
                <a:ea typeface="Poppins"/>
                <a:cs typeface="Poppins"/>
                <a:sym typeface="Poppins"/>
              </a:endParaRPr>
            </a:p>
          </p:txBody>
        </p:sp>
      </p:grpSp>
      <p:grpSp>
        <p:nvGrpSpPr>
          <p:cNvPr id="82" name="Google Shape;82;p13"/>
          <p:cNvGrpSpPr/>
          <p:nvPr/>
        </p:nvGrpSpPr>
        <p:grpSpPr>
          <a:xfrm>
            <a:off x="440108" y="9841105"/>
            <a:ext cx="4472111" cy="318175"/>
            <a:chOff x="440125" y="4409550"/>
            <a:chExt cx="3524400" cy="318175"/>
          </a:xfrm>
        </p:grpSpPr>
        <p:sp>
          <p:nvSpPr>
            <p:cNvPr id="83" name="Google Shape;83;p13"/>
            <p:cNvSpPr txBox="1"/>
            <p:nvPr/>
          </p:nvSpPr>
          <p:spPr>
            <a:xfrm>
              <a:off x="440125" y="4409550"/>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uk" sz="900">
                  <a:solidFill>
                    <a:srgbClr val="1A2A36"/>
                  </a:solidFill>
                  <a:latin typeface="Poppins"/>
                  <a:ea typeface="Poppins"/>
                  <a:cs typeface="Poppins"/>
                  <a:sym typeface="Poppins"/>
                </a:rPr>
                <a:t>Bachelor of Science in Mathematics</a:t>
              </a:r>
              <a:endParaRPr b="1" sz="900">
                <a:solidFill>
                  <a:srgbClr val="1A2A36"/>
                </a:solidFill>
                <a:latin typeface="Poppins"/>
                <a:ea typeface="Poppins"/>
                <a:cs typeface="Poppins"/>
                <a:sym typeface="Poppins"/>
              </a:endParaRPr>
            </a:p>
          </p:txBody>
        </p:sp>
        <p:sp>
          <p:nvSpPr>
            <p:cNvPr id="84" name="Google Shape;84;p13"/>
            <p:cNvSpPr txBox="1"/>
            <p:nvPr/>
          </p:nvSpPr>
          <p:spPr>
            <a:xfrm>
              <a:off x="440125" y="4589125"/>
              <a:ext cx="35244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1A2A36"/>
                  </a:solidFill>
                  <a:latin typeface="Poppins"/>
                  <a:ea typeface="Poppins"/>
                  <a:cs typeface="Poppins"/>
                  <a:sym typeface="Poppins"/>
                </a:rPr>
                <a:t>Celestial University, Manchester, UK Graduated: May 2019</a:t>
              </a:r>
              <a:endParaRPr sz="900">
                <a:solidFill>
                  <a:srgbClr val="1A2A36"/>
                </a:solidFill>
                <a:latin typeface="Poppins"/>
                <a:ea typeface="Poppins"/>
                <a:cs typeface="Poppins"/>
                <a:sym typeface="Poppins"/>
              </a:endParaRPr>
            </a:p>
          </p:txBody>
        </p:sp>
      </p:grpSp>
      <p:sp>
        <p:nvSpPr>
          <p:cNvPr id="85" name="Google Shape;85;p13"/>
          <p:cNvSpPr txBox="1"/>
          <p:nvPr/>
        </p:nvSpPr>
        <p:spPr>
          <a:xfrm>
            <a:off x="5579996" y="523450"/>
            <a:ext cx="1814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E9E9E9"/>
                </a:solidFill>
                <a:latin typeface="Poppins"/>
                <a:ea typeface="Poppins"/>
                <a:cs typeface="Poppins"/>
                <a:sym typeface="Poppins"/>
              </a:rPr>
              <a:t>DETAILS:</a:t>
            </a:r>
            <a:endParaRPr b="1" sz="1800">
              <a:solidFill>
                <a:srgbClr val="E9E9E9"/>
              </a:solidFill>
              <a:latin typeface="Poppins"/>
              <a:ea typeface="Poppins"/>
              <a:cs typeface="Poppins"/>
              <a:sym typeface="Poppins"/>
            </a:endParaRPr>
          </a:p>
        </p:txBody>
      </p:sp>
      <p:grpSp>
        <p:nvGrpSpPr>
          <p:cNvPr id="86" name="Google Shape;86;p13"/>
          <p:cNvGrpSpPr/>
          <p:nvPr/>
        </p:nvGrpSpPr>
        <p:grpSpPr>
          <a:xfrm>
            <a:off x="5579995" y="1009518"/>
            <a:ext cx="1814700" cy="648779"/>
            <a:chOff x="5579995" y="1009518"/>
            <a:chExt cx="1814700" cy="648779"/>
          </a:xfrm>
        </p:grpSpPr>
        <p:sp>
          <p:nvSpPr>
            <p:cNvPr id="87" name="Google Shape;87;p13"/>
            <p:cNvSpPr txBox="1"/>
            <p:nvPr/>
          </p:nvSpPr>
          <p:spPr>
            <a:xfrm>
              <a:off x="5579995" y="1009518"/>
              <a:ext cx="18147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1 Academic Avenue, Oxford</a:t>
              </a:r>
              <a:endParaRPr sz="900">
                <a:solidFill>
                  <a:srgbClr val="E9E9E9"/>
                </a:solidFill>
                <a:latin typeface="Poppins"/>
                <a:ea typeface="Poppins"/>
                <a:cs typeface="Poppins"/>
                <a:sym typeface="Poppins"/>
              </a:endParaRPr>
            </a:p>
          </p:txBody>
        </p:sp>
        <p:sp>
          <p:nvSpPr>
            <p:cNvPr id="88" name="Google Shape;88;p13"/>
            <p:cNvSpPr txBox="1"/>
            <p:nvPr/>
          </p:nvSpPr>
          <p:spPr>
            <a:xfrm>
              <a:off x="5579995" y="1264608"/>
              <a:ext cx="18147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Phone: +44 123-456-7890</a:t>
              </a:r>
              <a:endParaRPr sz="900">
                <a:solidFill>
                  <a:srgbClr val="E9E9E9"/>
                </a:solidFill>
                <a:latin typeface="Poppins"/>
                <a:ea typeface="Poppins"/>
                <a:cs typeface="Poppins"/>
                <a:sym typeface="Poppins"/>
              </a:endParaRPr>
            </a:p>
          </p:txBody>
        </p:sp>
        <p:sp>
          <p:nvSpPr>
            <p:cNvPr id="89" name="Google Shape;89;p13"/>
            <p:cNvSpPr txBox="1"/>
            <p:nvPr/>
          </p:nvSpPr>
          <p:spPr>
            <a:xfrm>
              <a:off x="5579995" y="1519698"/>
              <a:ext cx="18147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john.morrison@email.com</a:t>
              </a:r>
              <a:endParaRPr sz="900">
                <a:solidFill>
                  <a:srgbClr val="E9E9E9"/>
                </a:solidFill>
                <a:latin typeface="Poppins"/>
                <a:ea typeface="Poppins"/>
                <a:cs typeface="Poppins"/>
                <a:sym typeface="Poppins"/>
              </a:endParaRPr>
            </a:p>
          </p:txBody>
        </p:sp>
      </p:grpSp>
      <p:sp>
        <p:nvSpPr>
          <p:cNvPr id="90" name="Google Shape;90;p13"/>
          <p:cNvSpPr txBox="1"/>
          <p:nvPr/>
        </p:nvSpPr>
        <p:spPr>
          <a:xfrm>
            <a:off x="5579996" y="2025650"/>
            <a:ext cx="1814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E9E9E9"/>
                </a:solidFill>
                <a:latin typeface="Poppins"/>
                <a:ea typeface="Poppins"/>
                <a:cs typeface="Poppins"/>
                <a:sym typeface="Poppins"/>
              </a:rPr>
              <a:t>SKILLS:</a:t>
            </a:r>
            <a:endParaRPr b="1" sz="1800">
              <a:solidFill>
                <a:srgbClr val="E9E9E9"/>
              </a:solidFill>
              <a:latin typeface="Poppins"/>
              <a:ea typeface="Poppins"/>
              <a:cs typeface="Poppins"/>
              <a:sym typeface="Poppins"/>
            </a:endParaRPr>
          </a:p>
        </p:txBody>
      </p:sp>
      <p:sp>
        <p:nvSpPr>
          <p:cNvPr id="91" name="Google Shape;91;p13"/>
          <p:cNvSpPr txBox="1"/>
          <p:nvPr/>
        </p:nvSpPr>
        <p:spPr>
          <a:xfrm>
            <a:off x="5580000" y="2491757"/>
            <a:ext cx="1715100" cy="5187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E9E9E9"/>
                </a:solidFill>
                <a:latin typeface="Poppins"/>
                <a:ea typeface="Poppins"/>
                <a:cs typeface="Poppins"/>
                <a:sym typeface="Poppins"/>
              </a:rPr>
              <a:t>• </a:t>
            </a:r>
            <a:r>
              <a:rPr lang="uk" sz="900">
                <a:solidFill>
                  <a:srgbClr val="E9E9E9"/>
                </a:solidFill>
                <a:latin typeface="Poppins"/>
                <a:ea typeface="Poppins"/>
                <a:cs typeface="Poppins"/>
                <a:sym typeface="Poppins"/>
              </a:rPr>
              <a:t>Proficient in Python, MATLAB, and C++ for data analysis and numerical simulations.</a:t>
            </a:r>
            <a:endParaRPr sz="900">
              <a:solidFill>
                <a:srgbClr val="E9E9E9"/>
              </a:solidFill>
              <a:latin typeface="Poppins"/>
              <a:ea typeface="Poppins"/>
              <a:cs typeface="Poppins"/>
              <a:sym typeface="Poppins"/>
            </a:endParaRPr>
          </a:p>
        </p:txBody>
      </p:sp>
      <p:sp>
        <p:nvSpPr>
          <p:cNvPr id="92" name="Google Shape;92;p13"/>
          <p:cNvSpPr txBox="1"/>
          <p:nvPr/>
        </p:nvSpPr>
        <p:spPr>
          <a:xfrm>
            <a:off x="5580000" y="3040703"/>
            <a:ext cx="1715100" cy="6987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E9E9E9"/>
                </a:solidFill>
                <a:latin typeface="Poppins"/>
                <a:ea typeface="Poppins"/>
                <a:cs typeface="Poppins"/>
                <a:sym typeface="Poppins"/>
              </a:rPr>
              <a:t>• </a:t>
            </a:r>
            <a:r>
              <a:rPr lang="uk" sz="900">
                <a:solidFill>
                  <a:srgbClr val="E9E9E9"/>
                </a:solidFill>
                <a:latin typeface="Poppins"/>
                <a:ea typeface="Poppins"/>
                <a:cs typeface="Poppins"/>
                <a:sym typeface="Poppins"/>
              </a:rPr>
              <a:t>Experienced with astronomical observation techniques and data reduction methods.</a:t>
            </a:r>
            <a:endParaRPr sz="900">
              <a:solidFill>
                <a:srgbClr val="E9E9E9"/>
              </a:solidFill>
              <a:latin typeface="Poppins"/>
              <a:ea typeface="Poppins"/>
              <a:cs typeface="Poppins"/>
              <a:sym typeface="Poppins"/>
            </a:endParaRPr>
          </a:p>
        </p:txBody>
      </p:sp>
      <p:sp>
        <p:nvSpPr>
          <p:cNvPr id="93" name="Google Shape;93;p13"/>
          <p:cNvSpPr txBox="1"/>
          <p:nvPr/>
        </p:nvSpPr>
        <p:spPr>
          <a:xfrm>
            <a:off x="5580000" y="3753375"/>
            <a:ext cx="1715100" cy="5187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E9E9E9"/>
                </a:solidFill>
                <a:latin typeface="Poppins"/>
                <a:ea typeface="Poppins"/>
                <a:cs typeface="Poppins"/>
                <a:sym typeface="Poppins"/>
              </a:rPr>
              <a:t>• </a:t>
            </a:r>
            <a:r>
              <a:rPr lang="uk" sz="900">
                <a:solidFill>
                  <a:srgbClr val="E9E9E9"/>
                </a:solidFill>
                <a:latin typeface="Poppins"/>
                <a:ea typeface="Poppins"/>
                <a:cs typeface="Poppins"/>
                <a:sym typeface="Poppins"/>
              </a:rPr>
              <a:t>Strong background in theoretical physics and mathematical modeling.</a:t>
            </a:r>
            <a:endParaRPr sz="900">
              <a:solidFill>
                <a:srgbClr val="E9E9E9"/>
              </a:solidFill>
              <a:latin typeface="Poppins"/>
              <a:ea typeface="Poppins"/>
              <a:cs typeface="Poppins"/>
              <a:sym typeface="Poppins"/>
            </a:endParaRPr>
          </a:p>
        </p:txBody>
      </p:sp>
      <p:sp>
        <p:nvSpPr>
          <p:cNvPr id="94" name="Google Shape;94;p13"/>
          <p:cNvSpPr txBox="1"/>
          <p:nvPr/>
        </p:nvSpPr>
        <p:spPr>
          <a:xfrm>
            <a:off x="5573358" y="4643244"/>
            <a:ext cx="1814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E9E9E9"/>
                </a:solidFill>
                <a:latin typeface="Poppins"/>
                <a:ea typeface="Poppins"/>
                <a:cs typeface="Poppins"/>
                <a:sym typeface="Poppins"/>
              </a:rPr>
              <a:t>PUBLICATIONS:</a:t>
            </a:r>
            <a:endParaRPr b="1" sz="1800">
              <a:solidFill>
                <a:srgbClr val="E9E9E9"/>
              </a:solidFill>
              <a:latin typeface="Poppins"/>
              <a:ea typeface="Poppins"/>
              <a:cs typeface="Poppins"/>
              <a:sym typeface="Poppins"/>
            </a:endParaRPr>
          </a:p>
        </p:txBody>
      </p:sp>
      <p:sp>
        <p:nvSpPr>
          <p:cNvPr id="95" name="Google Shape;95;p13"/>
          <p:cNvSpPr txBox="1"/>
          <p:nvPr/>
        </p:nvSpPr>
        <p:spPr>
          <a:xfrm>
            <a:off x="5580000" y="5092515"/>
            <a:ext cx="1558800" cy="14193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E9E9E9"/>
                </a:solidFill>
                <a:latin typeface="Poppins"/>
                <a:ea typeface="Poppins"/>
                <a:cs typeface="Poppins"/>
                <a:sym typeface="Poppins"/>
              </a:rPr>
              <a:t>• </a:t>
            </a:r>
            <a:r>
              <a:rPr lang="uk" sz="900">
                <a:solidFill>
                  <a:srgbClr val="E9E9E9"/>
                </a:solidFill>
                <a:latin typeface="Poppins"/>
                <a:ea typeface="Poppins"/>
                <a:cs typeface="Poppins"/>
                <a:sym typeface="Poppins"/>
              </a:rPr>
              <a:t>Cambridge, J. T., Smith, A. B., &amp; Johnson, C. D. (2023). "Investigating Dark Matter Distribution in Dwarf Galaxies Using Gravitational Lensing." Astrophysical Journal, 845(2), 127.</a:t>
            </a:r>
            <a:endParaRPr sz="900">
              <a:solidFill>
                <a:srgbClr val="E9E9E9"/>
              </a:solidFill>
              <a:latin typeface="Poppins"/>
              <a:ea typeface="Poppins"/>
              <a:cs typeface="Poppins"/>
              <a:sym typeface="Poppins"/>
            </a:endParaRPr>
          </a:p>
        </p:txBody>
      </p:sp>
      <p:sp>
        <p:nvSpPr>
          <p:cNvPr id="96" name="Google Shape;96;p13"/>
          <p:cNvSpPr txBox="1"/>
          <p:nvPr/>
        </p:nvSpPr>
        <p:spPr>
          <a:xfrm>
            <a:off x="5573358" y="7500815"/>
            <a:ext cx="1814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E9E9E9"/>
                </a:solidFill>
                <a:latin typeface="Poppins"/>
                <a:ea typeface="Poppins"/>
                <a:cs typeface="Poppins"/>
                <a:sym typeface="Poppins"/>
              </a:rPr>
              <a:t>AWARDS:</a:t>
            </a:r>
            <a:endParaRPr b="1" sz="1800">
              <a:solidFill>
                <a:srgbClr val="E9E9E9"/>
              </a:solidFill>
              <a:latin typeface="Poppins"/>
              <a:ea typeface="Poppins"/>
              <a:cs typeface="Poppins"/>
              <a:sym typeface="Poppins"/>
            </a:endParaRPr>
          </a:p>
        </p:txBody>
      </p:sp>
      <p:grpSp>
        <p:nvGrpSpPr>
          <p:cNvPr id="97" name="Google Shape;97;p13"/>
          <p:cNvGrpSpPr/>
          <p:nvPr/>
        </p:nvGrpSpPr>
        <p:grpSpPr>
          <a:xfrm>
            <a:off x="5580000" y="7955624"/>
            <a:ext cx="1558800" cy="1044037"/>
            <a:chOff x="5580000" y="7955624"/>
            <a:chExt cx="1558800" cy="1044037"/>
          </a:xfrm>
        </p:grpSpPr>
        <p:sp>
          <p:nvSpPr>
            <p:cNvPr id="98" name="Google Shape;98;p13"/>
            <p:cNvSpPr txBox="1"/>
            <p:nvPr/>
          </p:nvSpPr>
          <p:spPr>
            <a:xfrm>
              <a:off x="5580000" y="7955624"/>
              <a:ext cx="1558800" cy="31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Stellar Scholars Fellowship (2023)</a:t>
              </a:r>
              <a:endParaRPr sz="900">
                <a:solidFill>
                  <a:srgbClr val="E9E9E9"/>
                </a:solidFill>
                <a:latin typeface="Poppins"/>
                <a:ea typeface="Poppins"/>
                <a:cs typeface="Poppins"/>
                <a:sym typeface="Poppins"/>
              </a:endParaRPr>
            </a:p>
          </p:txBody>
        </p:sp>
        <p:sp>
          <p:nvSpPr>
            <p:cNvPr id="99" name="Google Shape;99;p13"/>
            <p:cNvSpPr txBox="1"/>
            <p:nvPr/>
          </p:nvSpPr>
          <p:spPr>
            <a:xfrm>
              <a:off x="5580000" y="8318342"/>
              <a:ext cx="1558800" cy="31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Stellar Scholars Fellowship (2023)</a:t>
              </a:r>
              <a:endParaRPr sz="900">
                <a:solidFill>
                  <a:srgbClr val="E9E9E9"/>
                </a:solidFill>
                <a:latin typeface="Poppins"/>
                <a:ea typeface="Poppins"/>
                <a:cs typeface="Poppins"/>
                <a:sym typeface="Poppins"/>
              </a:endParaRPr>
            </a:p>
          </p:txBody>
        </p:sp>
        <p:sp>
          <p:nvSpPr>
            <p:cNvPr id="100" name="Google Shape;100;p13"/>
            <p:cNvSpPr txBox="1"/>
            <p:nvPr/>
          </p:nvSpPr>
          <p:spPr>
            <a:xfrm>
              <a:off x="5580000" y="8681060"/>
              <a:ext cx="1558800" cy="31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Stellar Scholars Fellowship (2023)</a:t>
              </a:r>
              <a:endParaRPr sz="900">
                <a:solidFill>
                  <a:srgbClr val="E9E9E9"/>
                </a:solidFill>
                <a:latin typeface="Poppins"/>
                <a:ea typeface="Poppins"/>
                <a:cs typeface="Poppins"/>
                <a:sym typeface="Poppins"/>
              </a:endParaRPr>
            </a:p>
          </p:txBody>
        </p:sp>
      </p:grpSp>
      <p:sp>
        <p:nvSpPr>
          <p:cNvPr id="101" name="Google Shape;101;p13"/>
          <p:cNvSpPr txBox="1"/>
          <p:nvPr/>
        </p:nvSpPr>
        <p:spPr>
          <a:xfrm>
            <a:off x="5573358" y="9378190"/>
            <a:ext cx="18147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800">
                <a:solidFill>
                  <a:srgbClr val="E9E9E9"/>
                </a:solidFill>
                <a:latin typeface="Poppins"/>
                <a:ea typeface="Poppins"/>
                <a:cs typeface="Poppins"/>
                <a:sym typeface="Poppins"/>
              </a:rPr>
              <a:t>LANGUAGES:</a:t>
            </a:r>
            <a:endParaRPr b="1" sz="1800">
              <a:solidFill>
                <a:srgbClr val="E9E9E9"/>
              </a:solidFill>
              <a:latin typeface="Poppins"/>
              <a:ea typeface="Poppins"/>
              <a:cs typeface="Poppins"/>
              <a:sym typeface="Poppins"/>
            </a:endParaRPr>
          </a:p>
        </p:txBody>
      </p:sp>
      <p:grpSp>
        <p:nvGrpSpPr>
          <p:cNvPr id="102" name="Google Shape;102;p13"/>
          <p:cNvGrpSpPr/>
          <p:nvPr/>
        </p:nvGrpSpPr>
        <p:grpSpPr>
          <a:xfrm>
            <a:off x="5580000" y="9832999"/>
            <a:ext cx="1558800" cy="328121"/>
            <a:chOff x="5580000" y="7955624"/>
            <a:chExt cx="1558800" cy="328121"/>
          </a:xfrm>
        </p:grpSpPr>
        <p:sp>
          <p:nvSpPr>
            <p:cNvPr id="103" name="Google Shape;103;p13"/>
            <p:cNvSpPr txBox="1"/>
            <p:nvPr/>
          </p:nvSpPr>
          <p:spPr>
            <a:xfrm>
              <a:off x="5580000" y="7955624"/>
              <a:ext cx="15588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English (Native)</a:t>
              </a:r>
              <a:endParaRPr sz="900">
                <a:solidFill>
                  <a:srgbClr val="E9E9E9"/>
                </a:solidFill>
                <a:latin typeface="Poppins"/>
                <a:ea typeface="Poppins"/>
                <a:cs typeface="Poppins"/>
                <a:sym typeface="Poppins"/>
              </a:endParaRPr>
            </a:p>
          </p:txBody>
        </p:sp>
        <p:sp>
          <p:nvSpPr>
            <p:cNvPr id="104" name="Google Shape;104;p13"/>
            <p:cNvSpPr txBox="1"/>
            <p:nvPr/>
          </p:nvSpPr>
          <p:spPr>
            <a:xfrm>
              <a:off x="5580000" y="8145145"/>
              <a:ext cx="1558800" cy="138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900">
                  <a:solidFill>
                    <a:srgbClr val="E9E9E9"/>
                  </a:solidFill>
                  <a:latin typeface="Poppins"/>
                  <a:ea typeface="Poppins"/>
                  <a:cs typeface="Poppins"/>
                  <a:sym typeface="Poppins"/>
                </a:rPr>
                <a:t>Spanish (Intermediate)</a:t>
              </a:r>
              <a:endParaRPr sz="900">
                <a:solidFill>
                  <a:srgbClr val="E9E9E9"/>
                </a:solidFill>
                <a:latin typeface="Poppins"/>
                <a:ea typeface="Poppins"/>
                <a:cs typeface="Poppins"/>
                <a:sym typeface="Poppins"/>
              </a:endParaRPr>
            </a:p>
          </p:txBody>
        </p:sp>
      </p:grpSp>
      <p:sp>
        <p:nvSpPr>
          <p:cNvPr id="105" name="Google Shape;105;p13"/>
          <p:cNvSpPr txBox="1"/>
          <p:nvPr/>
        </p:nvSpPr>
        <p:spPr>
          <a:xfrm>
            <a:off x="5580000" y="6521250"/>
            <a:ext cx="1558800" cy="6987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uk" sz="1000">
                <a:solidFill>
                  <a:srgbClr val="E9E9E9"/>
                </a:solidFill>
                <a:latin typeface="Poppins"/>
                <a:ea typeface="Poppins"/>
                <a:cs typeface="Poppins"/>
                <a:sym typeface="Poppins"/>
              </a:rPr>
              <a:t>• </a:t>
            </a:r>
            <a:r>
              <a:rPr lang="uk" sz="900">
                <a:solidFill>
                  <a:srgbClr val="E9E9E9"/>
                </a:solidFill>
                <a:latin typeface="Poppins"/>
                <a:ea typeface="Poppins"/>
                <a:cs typeface="Poppins"/>
                <a:sym typeface="Poppins"/>
              </a:rPr>
              <a:t>Cambridge, J. T., &amp; Brown, E. F. (2021). "Quantum Mechanical Effects in Neutron Star</a:t>
            </a:r>
            <a:endParaRPr sz="900">
              <a:solidFill>
                <a:srgbClr val="E9E9E9"/>
              </a:solidFill>
              <a:latin typeface="Poppins"/>
              <a:ea typeface="Poppins"/>
              <a:cs typeface="Poppins"/>
              <a:sym typeface="Poppi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