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Poppins"/>
      <p:regular r:id="rId7"/>
      <p:bold r:id="rId8"/>
      <p:italic r:id="rId9"/>
      <p:boldItalic r:id="rId10"/>
    </p:embeddedFont>
    <p:embeddedFont>
      <p:font typeface="Poppins Medium"/>
      <p:regular r:id="rId11"/>
      <p:bold r:id="rId12"/>
      <p:italic r:id="rId13"/>
      <p:boldItalic r:id="rId14"/>
    </p:embeddedFont>
    <p:embeddedFont>
      <p:font typeface="Poppins SemiBold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40">
          <p15:clr>
            <a:srgbClr val="747775"/>
          </p15:clr>
        </p15:guide>
        <p15:guide id="2" pos="4422">
          <p15:clr>
            <a:srgbClr val="747775"/>
          </p15:clr>
        </p15:guide>
        <p15:guide id="3" pos="1441">
          <p15:clr>
            <a:srgbClr val="747775"/>
          </p15:clr>
        </p15:guide>
        <p15:guide id="4" orient="horz" pos="5496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0"/>
        <p:guide pos="4422"/>
        <p:guide pos="1441"/>
        <p:guide pos="5496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Medium-regular.fntdata"/><Relationship Id="rId10" Type="http://schemas.openxmlformats.org/officeDocument/2006/relationships/font" Target="fonts/Poppins-boldItalic.fntdata"/><Relationship Id="rId13" Type="http://schemas.openxmlformats.org/officeDocument/2006/relationships/font" Target="fonts/PoppinsMedium-italic.fntdata"/><Relationship Id="rId12" Type="http://schemas.openxmlformats.org/officeDocument/2006/relationships/font" Target="fonts/PoppinsMedium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italic.fntdata"/><Relationship Id="rId15" Type="http://schemas.openxmlformats.org/officeDocument/2006/relationships/font" Target="fonts/PoppinsSemiBold-regular.fntdata"/><Relationship Id="rId14" Type="http://schemas.openxmlformats.org/officeDocument/2006/relationships/font" Target="fonts/PoppinsMedium-boldItalic.fntdata"/><Relationship Id="rId17" Type="http://schemas.openxmlformats.org/officeDocument/2006/relationships/font" Target="fonts/PoppinsSemiBold-italic.fntdata"/><Relationship Id="rId16" Type="http://schemas.openxmlformats.org/officeDocument/2006/relationships/font" Target="fonts/PoppinsSemiBo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PoppinsSemiBold-boldItalic.fntdata"/><Relationship Id="rId7" Type="http://schemas.openxmlformats.org/officeDocument/2006/relationships/font" Target="fonts/Poppins-regular.fntdata"/><Relationship Id="rId8" Type="http://schemas.openxmlformats.org/officeDocument/2006/relationships/font" Target="fonts/Poppi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6000" y="2967750"/>
            <a:ext cx="7566000" cy="4319400"/>
          </a:xfrm>
          <a:prstGeom prst="rect">
            <a:avLst/>
          </a:prstGeom>
          <a:solidFill>
            <a:srgbClr val="F4EEE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521200" y="325875"/>
            <a:ext cx="3176100" cy="739000"/>
            <a:chOff x="521200" y="325875"/>
            <a:chExt cx="3176100" cy="739000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521200" y="325875"/>
              <a:ext cx="31761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3300">
                  <a:solidFill>
                    <a:srgbClr val="313131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JOHN SMITH</a:t>
              </a:r>
              <a:endParaRPr sz="3300">
                <a:solidFill>
                  <a:srgbClr val="313131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sp>
          <p:nvSpPr>
            <p:cNvPr id="57" name="Google Shape;57;p13"/>
            <p:cNvSpPr txBox="1"/>
            <p:nvPr/>
          </p:nvSpPr>
          <p:spPr>
            <a:xfrm>
              <a:off x="527473" y="864775"/>
              <a:ext cx="25056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8A8A8A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Marketing Specialist</a:t>
              </a:r>
              <a:endParaRPr sz="1300">
                <a:solidFill>
                  <a:srgbClr val="8A8A8A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</p:grpSp>
      <p:cxnSp>
        <p:nvCxnSpPr>
          <p:cNvPr id="58" name="Google Shape;58;p13"/>
          <p:cNvCxnSpPr/>
          <p:nvPr/>
        </p:nvCxnSpPr>
        <p:spPr>
          <a:xfrm>
            <a:off x="541050" y="1384875"/>
            <a:ext cx="6479400" cy="0"/>
          </a:xfrm>
          <a:prstGeom prst="straightConnector1">
            <a:avLst/>
          </a:prstGeom>
          <a:noFill/>
          <a:ln cap="flat" cmpd="sng" w="28575">
            <a:solidFill>
              <a:srgbClr val="F4EEE7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59" name="Google Shape;59;p13"/>
          <p:cNvGrpSpPr/>
          <p:nvPr/>
        </p:nvGrpSpPr>
        <p:grpSpPr>
          <a:xfrm>
            <a:off x="5177950" y="404170"/>
            <a:ext cx="1842049" cy="639730"/>
            <a:chOff x="5135075" y="404170"/>
            <a:chExt cx="1842049" cy="639730"/>
          </a:xfrm>
        </p:grpSpPr>
        <p:grpSp>
          <p:nvGrpSpPr>
            <p:cNvPr id="60" name="Google Shape;60;p13"/>
            <p:cNvGrpSpPr/>
            <p:nvPr/>
          </p:nvGrpSpPr>
          <p:grpSpPr>
            <a:xfrm>
              <a:off x="5135075" y="404170"/>
              <a:ext cx="1842049" cy="153900"/>
              <a:chOff x="5135075" y="404170"/>
              <a:chExt cx="1842049" cy="153900"/>
            </a:xfrm>
          </p:grpSpPr>
          <p:sp>
            <p:nvSpPr>
              <p:cNvPr id="61" name="Google Shape;61;p13"/>
              <p:cNvSpPr txBox="1"/>
              <p:nvPr/>
            </p:nvSpPr>
            <p:spPr>
              <a:xfrm>
                <a:off x="5135075" y="404170"/>
                <a:ext cx="16521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8A8A8A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+1 (123) 456-7890</a:t>
                </a:r>
                <a:endParaRPr sz="1000">
                  <a:solidFill>
                    <a:srgbClr val="8A8A8A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pic>
            <p:nvPicPr>
              <p:cNvPr id="62" name="Google Shape;62;p13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6868474" y="425799"/>
                <a:ext cx="108650" cy="1024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63" name="Google Shape;63;p13"/>
            <p:cNvGrpSpPr/>
            <p:nvPr/>
          </p:nvGrpSpPr>
          <p:grpSpPr>
            <a:xfrm>
              <a:off x="5135075" y="647086"/>
              <a:ext cx="1841713" cy="153900"/>
              <a:chOff x="5135075" y="650770"/>
              <a:chExt cx="1841713" cy="153900"/>
            </a:xfrm>
          </p:grpSpPr>
          <p:pic>
            <p:nvPicPr>
              <p:cNvPr id="64" name="Google Shape;64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6868788" y="673720"/>
                <a:ext cx="108000" cy="1080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5" name="Google Shape;65;p13"/>
              <p:cNvSpPr txBox="1"/>
              <p:nvPr/>
            </p:nvSpPr>
            <p:spPr>
              <a:xfrm>
                <a:off x="5135075" y="650770"/>
                <a:ext cx="16521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8A8A8A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john.smith@email.com</a:t>
                </a:r>
                <a:endParaRPr sz="1000">
                  <a:solidFill>
                    <a:srgbClr val="8A8A8A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66" name="Google Shape;66;p13"/>
            <p:cNvGrpSpPr/>
            <p:nvPr/>
          </p:nvGrpSpPr>
          <p:grpSpPr>
            <a:xfrm>
              <a:off x="5135075" y="890001"/>
              <a:ext cx="1841725" cy="153900"/>
              <a:chOff x="5135075" y="885570"/>
              <a:chExt cx="1841725" cy="153900"/>
            </a:xfrm>
          </p:grpSpPr>
          <p:pic>
            <p:nvPicPr>
              <p:cNvPr id="67" name="Google Shape;67;p13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6868800" y="908520"/>
                <a:ext cx="108000" cy="1080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8" name="Google Shape;68;p13"/>
              <p:cNvSpPr txBox="1"/>
              <p:nvPr/>
            </p:nvSpPr>
            <p:spPr>
              <a:xfrm>
                <a:off x="5135075" y="885570"/>
                <a:ext cx="16521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8A8A8A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linkedin.com/in/smith</a:t>
                </a:r>
                <a:endParaRPr sz="1000">
                  <a:solidFill>
                    <a:srgbClr val="8A8A8A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69" name="Google Shape;69;p13"/>
          <p:cNvGrpSpPr/>
          <p:nvPr/>
        </p:nvGrpSpPr>
        <p:grpSpPr>
          <a:xfrm>
            <a:off x="536253" y="1676800"/>
            <a:ext cx="6488447" cy="1038900"/>
            <a:chOff x="536253" y="1676800"/>
            <a:chExt cx="6488447" cy="1038900"/>
          </a:xfrm>
        </p:grpSpPr>
        <p:sp>
          <p:nvSpPr>
            <p:cNvPr id="70" name="Google Shape;70;p13"/>
            <p:cNvSpPr txBox="1"/>
            <p:nvPr/>
          </p:nvSpPr>
          <p:spPr>
            <a:xfrm>
              <a:off x="536253" y="1676800"/>
              <a:ext cx="1570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13131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OBJECTIVE:</a:t>
              </a:r>
              <a:endParaRPr sz="1200">
                <a:solidFill>
                  <a:srgbClr val="313131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2276000" y="1676800"/>
              <a:ext cx="4748700" cy="10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rPr>
                <a:t>Dedicated and results-driven professional with a Bachelor's degree in Marketing seeking opportunities in digital marketing and brand management. Skilled in social media marketing, content creation, and data analysis, with a proven track record of success in increasing brand awareness and driving customer engagement. Eager to leverage my skills and experience to contribute to the growth of a dynamic organization.</a:t>
              </a:r>
              <a:endParaRPr sz="900">
                <a:solidFill>
                  <a:srgbClr val="31313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72" name="Google Shape;72;p13"/>
          <p:cNvSpPr txBox="1"/>
          <p:nvPr/>
        </p:nvSpPr>
        <p:spPr>
          <a:xfrm>
            <a:off x="536250" y="3175250"/>
            <a:ext cx="1665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31313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WORK EXPERIENCE:</a:t>
            </a:r>
            <a:endParaRPr sz="1200">
              <a:solidFill>
                <a:srgbClr val="31313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grpSp>
        <p:nvGrpSpPr>
          <p:cNvPr id="73" name="Google Shape;73;p13"/>
          <p:cNvGrpSpPr/>
          <p:nvPr/>
        </p:nvGrpSpPr>
        <p:grpSpPr>
          <a:xfrm>
            <a:off x="534553" y="3521400"/>
            <a:ext cx="1676100" cy="542050"/>
            <a:chOff x="534553" y="3521400"/>
            <a:chExt cx="1676100" cy="542050"/>
          </a:xfrm>
        </p:grpSpPr>
        <p:sp>
          <p:nvSpPr>
            <p:cNvPr id="74" name="Google Shape;74;p13"/>
            <p:cNvSpPr txBox="1"/>
            <p:nvPr/>
          </p:nvSpPr>
          <p:spPr>
            <a:xfrm>
              <a:off x="534553" y="3521400"/>
              <a:ext cx="1676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1313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Marketing Specialist</a:t>
              </a:r>
              <a:endParaRPr sz="1000">
                <a:solidFill>
                  <a:srgbClr val="31313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534553" y="3715475"/>
              <a:ext cx="1676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1313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Anytown</a:t>
              </a:r>
              <a:endParaRPr sz="1000">
                <a:solidFill>
                  <a:srgbClr val="31313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534553" y="3909550"/>
              <a:ext cx="1676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rPr>
                <a:t>20XX - Present</a:t>
              </a:r>
              <a:endParaRPr sz="1000">
                <a:solidFill>
                  <a:srgbClr val="31313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77" name="Google Shape;77;p13"/>
          <p:cNvGrpSpPr/>
          <p:nvPr/>
        </p:nvGrpSpPr>
        <p:grpSpPr>
          <a:xfrm>
            <a:off x="2276000" y="3521392"/>
            <a:ext cx="4748575" cy="1583770"/>
            <a:chOff x="2276000" y="3521392"/>
            <a:chExt cx="4748575" cy="1583770"/>
          </a:xfrm>
        </p:grpSpPr>
        <p:sp>
          <p:nvSpPr>
            <p:cNvPr id="78" name="Google Shape;78;p13"/>
            <p:cNvSpPr txBox="1"/>
            <p:nvPr/>
          </p:nvSpPr>
          <p:spPr>
            <a:xfrm>
              <a:off x="2276000" y="3521392"/>
              <a:ext cx="1760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1313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Responsibilities:</a:t>
              </a:r>
              <a:endParaRPr sz="1000">
                <a:solidFill>
                  <a:srgbClr val="31313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grpSp>
          <p:nvGrpSpPr>
            <p:cNvPr id="79" name="Google Shape;79;p13"/>
            <p:cNvGrpSpPr/>
            <p:nvPr/>
          </p:nvGrpSpPr>
          <p:grpSpPr>
            <a:xfrm>
              <a:off x="2283400" y="3878351"/>
              <a:ext cx="4741175" cy="349799"/>
              <a:chOff x="2283400" y="3878351"/>
              <a:chExt cx="4741175" cy="349799"/>
            </a:xfrm>
          </p:grpSpPr>
          <p:sp>
            <p:nvSpPr>
              <p:cNvPr id="80" name="Google Shape;80;p13"/>
              <p:cNvSpPr txBox="1"/>
              <p:nvPr/>
            </p:nvSpPr>
            <p:spPr>
              <a:xfrm>
                <a:off x="2439975" y="3909550"/>
                <a:ext cx="4584600" cy="31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uk" sz="900">
                    <a:solidFill>
                      <a:srgbClr val="31313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Developed and executed digital marketing campaigns across multiple </a:t>
                </a:r>
                <a:endParaRPr sz="9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313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platforms, including social media, email, and search engine marketing</a:t>
                </a:r>
                <a:endParaRPr sz="9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81" name="Google Shape;81;p13"/>
              <p:cNvSpPr txBox="1"/>
              <p:nvPr/>
            </p:nvSpPr>
            <p:spPr>
              <a:xfrm>
                <a:off x="2283400" y="3878351"/>
                <a:ext cx="1347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31313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•</a:t>
                </a:r>
                <a:endParaRPr sz="13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82" name="Google Shape;82;p13"/>
            <p:cNvGrpSpPr/>
            <p:nvPr/>
          </p:nvGrpSpPr>
          <p:grpSpPr>
            <a:xfrm>
              <a:off x="2283400" y="4230775"/>
              <a:ext cx="4741175" cy="200100"/>
              <a:chOff x="2283400" y="3878351"/>
              <a:chExt cx="4741175" cy="200100"/>
            </a:xfrm>
          </p:grpSpPr>
          <p:sp>
            <p:nvSpPr>
              <p:cNvPr id="83" name="Google Shape;83;p13"/>
              <p:cNvSpPr txBox="1"/>
              <p:nvPr/>
            </p:nvSpPr>
            <p:spPr>
              <a:xfrm>
                <a:off x="2439975" y="3909550"/>
                <a:ext cx="4584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313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Analyzed campaign performance metrics to optimize strategies, increase ROI</a:t>
                </a:r>
                <a:endParaRPr sz="9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84" name="Google Shape;84;p13"/>
              <p:cNvSpPr txBox="1"/>
              <p:nvPr/>
            </p:nvSpPr>
            <p:spPr>
              <a:xfrm>
                <a:off x="2283400" y="3878351"/>
                <a:ext cx="1347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31313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•</a:t>
                </a:r>
                <a:endParaRPr sz="13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85" name="Google Shape;85;p13"/>
            <p:cNvGrpSpPr/>
            <p:nvPr/>
          </p:nvGrpSpPr>
          <p:grpSpPr>
            <a:xfrm>
              <a:off x="2283400" y="4402938"/>
              <a:ext cx="4741175" cy="349799"/>
              <a:chOff x="2283400" y="3847789"/>
              <a:chExt cx="4741175" cy="349799"/>
            </a:xfrm>
          </p:grpSpPr>
          <p:sp>
            <p:nvSpPr>
              <p:cNvPr id="86" name="Google Shape;86;p13"/>
              <p:cNvSpPr txBox="1"/>
              <p:nvPr/>
            </p:nvSpPr>
            <p:spPr>
              <a:xfrm>
                <a:off x="2439975" y="3878989"/>
                <a:ext cx="4584600" cy="31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313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Managed social media accounts and engaged with followers to build brand  </a:t>
                </a:r>
                <a:endParaRPr sz="9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313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loyalty</a:t>
                </a:r>
                <a:endParaRPr sz="9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87" name="Google Shape;87;p13"/>
              <p:cNvSpPr txBox="1"/>
              <p:nvPr/>
            </p:nvSpPr>
            <p:spPr>
              <a:xfrm>
                <a:off x="2283400" y="3847789"/>
                <a:ext cx="1347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31313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•</a:t>
                </a:r>
                <a:endParaRPr sz="13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88" name="Google Shape;88;p13"/>
            <p:cNvGrpSpPr/>
            <p:nvPr/>
          </p:nvGrpSpPr>
          <p:grpSpPr>
            <a:xfrm>
              <a:off x="2283400" y="4755362"/>
              <a:ext cx="4741175" cy="349799"/>
              <a:chOff x="2283400" y="3847789"/>
              <a:chExt cx="4741175" cy="349799"/>
            </a:xfrm>
          </p:grpSpPr>
          <p:sp>
            <p:nvSpPr>
              <p:cNvPr id="89" name="Google Shape;89;p13"/>
              <p:cNvSpPr txBox="1"/>
              <p:nvPr/>
            </p:nvSpPr>
            <p:spPr>
              <a:xfrm>
                <a:off x="2439975" y="3878989"/>
                <a:ext cx="4584600" cy="31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313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Created compelling content, including blog posts, videos, and graphics, </a:t>
                </a:r>
                <a:endParaRPr sz="9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313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to attract and retain customers</a:t>
                </a:r>
                <a:endParaRPr sz="9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90" name="Google Shape;90;p13"/>
              <p:cNvSpPr txBox="1"/>
              <p:nvPr/>
            </p:nvSpPr>
            <p:spPr>
              <a:xfrm>
                <a:off x="2283400" y="3847789"/>
                <a:ext cx="1347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31313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•</a:t>
                </a:r>
                <a:endParaRPr sz="13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grpSp>
        <p:nvGrpSpPr>
          <p:cNvPr id="91" name="Google Shape;91;p13"/>
          <p:cNvGrpSpPr/>
          <p:nvPr/>
        </p:nvGrpSpPr>
        <p:grpSpPr>
          <a:xfrm>
            <a:off x="537221" y="5348962"/>
            <a:ext cx="1676100" cy="542050"/>
            <a:chOff x="545225" y="3521400"/>
            <a:chExt cx="1676100" cy="542050"/>
          </a:xfrm>
        </p:grpSpPr>
        <p:sp>
          <p:nvSpPr>
            <p:cNvPr id="92" name="Google Shape;92;p13"/>
            <p:cNvSpPr txBox="1"/>
            <p:nvPr/>
          </p:nvSpPr>
          <p:spPr>
            <a:xfrm>
              <a:off x="545225" y="3521400"/>
              <a:ext cx="1676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1313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Coordinator</a:t>
              </a:r>
              <a:endParaRPr sz="1000">
                <a:solidFill>
                  <a:srgbClr val="31313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545225" y="3715475"/>
              <a:ext cx="1676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1313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Anytown</a:t>
              </a:r>
              <a:endParaRPr sz="1000">
                <a:solidFill>
                  <a:srgbClr val="31313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545225" y="3909550"/>
              <a:ext cx="1676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rPr>
                <a:t>20XX - 20XX</a:t>
              </a:r>
              <a:endParaRPr sz="1000">
                <a:solidFill>
                  <a:srgbClr val="31313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95" name="Google Shape;95;p13"/>
          <p:cNvGrpSpPr/>
          <p:nvPr/>
        </p:nvGrpSpPr>
        <p:grpSpPr>
          <a:xfrm>
            <a:off x="2276000" y="5348954"/>
            <a:ext cx="4748575" cy="1582919"/>
            <a:chOff x="2276000" y="5348954"/>
            <a:chExt cx="4748575" cy="1582919"/>
          </a:xfrm>
        </p:grpSpPr>
        <p:sp>
          <p:nvSpPr>
            <p:cNvPr id="96" name="Google Shape;96;p13"/>
            <p:cNvSpPr txBox="1"/>
            <p:nvPr/>
          </p:nvSpPr>
          <p:spPr>
            <a:xfrm>
              <a:off x="2276000" y="5348954"/>
              <a:ext cx="1760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1313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Responsibilities:</a:t>
              </a:r>
              <a:endParaRPr sz="1000">
                <a:solidFill>
                  <a:srgbClr val="313131"/>
                </a:solidFill>
                <a:latin typeface="Poppins SemiBold"/>
                <a:ea typeface="Poppins SemiBold"/>
                <a:cs typeface="Poppins SemiBold"/>
                <a:sym typeface="Poppins SemiBold"/>
              </a:endParaRPr>
            </a:p>
          </p:txBody>
        </p:sp>
        <p:grpSp>
          <p:nvGrpSpPr>
            <p:cNvPr id="97" name="Google Shape;97;p13"/>
            <p:cNvGrpSpPr/>
            <p:nvPr/>
          </p:nvGrpSpPr>
          <p:grpSpPr>
            <a:xfrm>
              <a:off x="2283400" y="5705913"/>
              <a:ext cx="4741175" cy="349799"/>
              <a:chOff x="2283400" y="3878351"/>
              <a:chExt cx="4741175" cy="349799"/>
            </a:xfrm>
          </p:grpSpPr>
          <p:sp>
            <p:nvSpPr>
              <p:cNvPr id="98" name="Google Shape;98;p13"/>
              <p:cNvSpPr txBox="1"/>
              <p:nvPr/>
            </p:nvSpPr>
            <p:spPr>
              <a:xfrm>
                <a:off x="2439975" y="3909550"/>
                <a:ext cx="4584600" cy="31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313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Assisted in the development and implementation of marketing plans and </a:t>
                </a:r>
                <a:endParaRPr sz="9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313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strategies</a:t>
                </a:r>
                <a:endParaRPr sz="9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99" name="Google Shape;99;p13"/>
              <p:cNvSpPr txBox="1"/>
              <p:nvPr/>
            </p:nvSpPr>
            <p:spPr>
              <a:xfrm>
                <a:off x="2283400" y="3878351"/>
                <a:ext cx="1347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31313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•</a:t>
                </a:r>
                <a:endParaRPr sz="13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100" name="Google Shape;100;p13"/>
            <p:cNvGrpSpPr/>
            <p:nvPr/>
          </p:nvGrpSpPr>
          <p:grpSpPr>
            <a:xfrm>
              <a:off x="2283400" y="6058053"/>
              <a:ext cx="4741175" cy="349799"/>
              <a:chOff x="2283400" y="3861771"/>
              <a:chExt cx="4741175" cy="349799"/>
            </a:xfrm>
          </p:grpSpPr>
          <p:sp>
            <p:nvSpPr>
              <p:cNvPr id="101" name="Google Shape;101;p13"/>
              <p:cNvSpPr txBox="1"/>
              <p:nvPr/>
            </p:nvSpPr>
            <p:spPr>
              <a:xfrm>
                <a:off x="2439975" y="3892970"/>
                <a:ext cx="4584600" cy="31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313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Conducted market research to identify trends and opportunities for new    </a:t>
                </a:r>
                <a:endParaRPr sz="9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313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product development</a:t>
                </a:r>
                <a:endParaRPr sz="9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02" name="Google Shape;102;p13"/>
              <p:cNvSpPr txBox="1"/>
              <p:nvPr/>
            </p:nvSpPr>
            <p:spPr>
              <a:xfrm>
                <a:off x="2283400" y="3861771"/>
                <a:ext cx="1347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31313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•</a:t>
                </a:r>
                <a:endParaRPr sz="13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103" name="Google Shape;103;p13"/>
            <p:cNvGrpSpPr/>
            <p:nvPr/>
          </p:nvGrpSpPr>
          <p:grpSpPr>
            <a:xfrm>
              <a:off x="2283400" y="6410194"/>
              <a:ext cx="4741175" cy="200100"/>
              <a:chOff x="2283400" y="3845191"/>
              <a:chExt cx="4741175" cy="200100"/>
            </a:xfrm>
          </p:grpSpPr>
          <p:sp>
            <p:nvSpPr>
              <p:cNvPr id="104" name="Google Shape;104;p13"/>
              <p:cNvSpPr txBox="1"/>
              <p:nvPr/>
            </p:nvSpPr>
            <p:spPr>
              <a:xfrm>
                <a:off x="2439975" y="3876390"/>
                <a:ext cx="4584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313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Coordinated promotional events and trade shows to increase brand visibility</a:t>
                </a:r>
                <a:endParaRPr sz="9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05" name="Google Shape;105;p13"/>
              <p:cNvSpPr txBox="1"/>
              <p:nvPr/>
            </p:nvSpPr>
            <p:spPr>
              <a:xfrm>
                <a:off x="2283400" y="3845191"/>
                <a:ext cx="1347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31313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•</a:t>
                </a:r>
                <a:endParaRPr sz="13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  <p:grpSp>
          <p:nvGrpSpPr>
            <p:cNvPr id="106" name="Google Shape;106;p13"/>
            <p:cNvGrpSpPr/>
            <p:nvPr/>
          </p:nvGrpSpPr>
          <p:grpSpPr>
            <a:xfrm>
              <a:off x="2283400" y="6582074"/>
              <a:ext cx="4741175" cy="349799"/>
              <a:chOff x="2283400" y="3798050"/>
              <a:chExt cx="4741175" cy="349799"/>
            </a:xfrm>
          </p:grpSpPr>
          <p:sp>
            <p:nvSpPr>
              <p:cNvPr id="107" name="Google Shape;107;p13"/>
              <p:cNvSpPr txBox="1"/>
              <p:nvPr/>
            </p:nvSpPr>
            <p:spPr>
              <a:xfrm>
                <a:off x="2439975" y="3829249"/>
                <a:ext cx="4584600" cy="31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313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Prepared marketing materials, including brochures, flyers, and presentations,    </a:t>
                </a:r>
                <a:endParaRPr sz="9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313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for distribution to clients and stakeholders</a:t>
                </a:r>
                <a:endParaRPr sz="9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108" name="Google Shape;108;p13"/>
              <p:cNvSpPr txBox="1"/>
              <p:nvPr/>
            </p:nvSpPr>
            <p:spPr>
              <a:xfrm>
                <a:off x="2283400" y="3798050"/>
                <a:ext cx="1347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31313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•</a:t>
                </a:r>
                <a:endParaRPr sz="13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  <p:cxnSp>
        <p:nvCxnSpPr>
          <p:cNvPr id="109" name="Google Shape;109;p13"/>
          <p:cNvCxnSpPr/>
          <p:nvPr/>
        </p:nvCxnSpPr>
        <p:spPr>
          <a:xfrm>
            <a:off x="540550" y="9018900"/>
            <a:ext cx="6480600" cy="0"/>
          </a:xfrm>
          <a:prstGeom prst="straightConnector1">
            <a:avLst/>
          </a:prstGeom>
          <a:noFill/>
          <a:ln cap="flat" cmpd="sng" w="28575">
            <a:solidFill>
              <a:srgbClr val="F4EEE7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10" name="Google Shape;110;p13"/>
          <p:cNvGrpSpPr/>
          <p:nvPr/>
        </p:nvGrpSpPr>
        <p:grpSpPr>
          <a:xfrm>
            <a:off x="531603" y="7565390"/>
            <a:ext cx="3179026" cy="1173561"/>
            <a:chOff x="531603" y="7565390"/>
            <a:chExt cx="3179026" cy="1173561"/>
          </a:xfrm>
        </p:grpSpPr>
        <p:sp>
          <p:nvSpPr>
            <p:cNvPr id="111" name="Google Shape;111;p13"/>
            <p:cNvSpPr txBox="1"/>
            <p:nvPr/>
          </p:nvSpPr>
          <p:spPr>
            <a:xfrm>
              <a:off x="531603" y="7565390"/>
              <a:ext cx="1665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13131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EDUCATION:</a:t>
              </a:r>
              <a:endParaRPr sz="1200">
                <a:solidFill>
                  <a:srgbClr val="313131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534529" y="7893802"/>
              <a:ext cx="3176100" cy="31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1313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Bachelor of Science in Marketing</a:t>
              </a:r>
              <a:r>
                <a:rPr lang="uk" sz="9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rPr>
                <a:t>, Anytown </a:t>
              </a:r>
              <a:endParaRPr sz="900">
                <a:solidFill>
                  <a:srgbClr val="313131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rPr>
                <a:t>University, Anytown, State, Graduated 20XX</a:t>
              </a:r>
              <a:endParaRPr sz="900">
                <a:solidFill>
                  <a:srgbClr val="31313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13" name="Google Shape;113;p13"/>
            <p:cNvSpPr txBox="1"/>
            <p:nvPr/>
          </p:nvSpPr>
          <p:spPr>
            <a:xfrm>
              <a:off x="534529" y="8420352"/>
              <a:ext cx="3176100" cy="31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1313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Digital Marketing Strategies, </a:t>
              </a:r>
              <a:r>
                <a:rPr lang="uk" sz="9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rPr>
                <a:t>Consumer </a:t>
              </a:r>
              <a:endParaRPr sz="900">
                <a:solidFill>
                  <a:srgbClr val="313131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rPr>
                <a:t>Behavior Analysis, Market Research Methods</a:t>
              </a:r>
              <a:endParaRPr sz="900">
                <a:solidFill>
                  <a:srgbClr val="31313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14" name="Google Shape;114;p13"/>
          <p:cNvGrpSpPr/>
          <p:nvPr/>
        </p:nvGrpSpPr>
        <p:grpSpPr>
          <a:xfrm>
            <a:off x="4192153" y="7565390"/>
            <a:ext cx="2827890" cy="1179098"/>
            <a:chOff x="4192153" y="7565390"/>
            <a:chExt cx="2827890" cy="1179098"/>
          </a:xfrm>
        </p:grpSpPr>
        <p:sp>
          <p:nvSpPr>
            <p:cNvPr id="115" name="Google Shape;115;p13"/>
            <p:cNvSpPr txBox="1"/>
            <p:nvPr/>
          </p:nvSpPr>
          <p:spPr>
            <a:xfrm>
              <a:off x="4192153" y="7565390"/>
              <a:ext cx="1665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13131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EDUCATION:</a:t>
              </a:r>
              <a:endParaRPr sz="1200">
                <a:solidFill>
                  <a:srgbClr val="313131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grpSp>
          <p:nvGrpSpPr>
            <p:cNvPr id="116" name="Google Shape;116;p13"/>
            <p:cNvGrpSpPr/>
            <p:nvPr/>
          </p:nvGrpSpPr>
          <p:grpSpPr>
            <a:xfrm>
              <a:off x="4192153" y="7890481"/>
              <a:ext cx="2827890" cy="138600"/>
              <a:chOff x="4192153" y="7890481"/>
              <a:chExt cx="2827890" cy="138600"/>
            </a:xfrm>
          </p:grpSpPr>
          <p:sp>
            <p:nvSpPr>
              <p:cNvPr id="117" name="Google Shape;117;p13"/>
              <p:cNvSpPr txBox="1"/>
              <p:nvPr/>
            </p:nvSpPr>
            <p:spPr>
              <a:xfrm>
                <a:off x="4192153" y="7890481"/>
                <a:ext cx="802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313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HTML</a:t>
                </a:r>
                <a:endParaRPr sz="9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grpSp>
            <p:nvGrpSpPr>
              <p:cNvPr id="118" name="Google Shape;118;p13"/>
              <p:cNvGrpSpPr/>
              <p:nvPr/>
            </p:nvGrpSpPr>
            <p:grpSpPr>
              <a:xfrm>
                <a:off x="5088982" y="7918619"/>
                <a:ext cx="1931062" cy="83100"/>
                <a:chOff x="5088950" y="7918700"/>
                <a:chExt cx="1901400" cy="83100"/>
              </a:xfrm>
            </p:grpSpPr>
            <p:sp>
              <p:nvSpPr>
                <p:cNvPr id="119" name="Google Shape;119;p13"/>
                <p:cNvSpPr/>
                <p:nvPr/>
              </p:nvSpPr>
              <p:spPr>
                <a:xfrm>
                  <a:off x="5088950" y="7918700"/>
                  <a:ext cx="1901400" cy="83100"/>
                </a:xfrm>
                <a:prstGeom prst="rect">
                  <a:avLst/>
                </a:prstGeom>
                <a:solidFill>
                  <a:srgbClr val="F4EEE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0" name="Google Shape;120;p13"/>
                <p:cNvSpPr/>
                <p:nvPr/>
              </p:nvSpPr>
              <p:spPr>
                <a:xfrm>
                  <a:off x="5088950" y="7918700"/>
                  <a:ext cx="1676100" cy="83100"/>
                </a:xfrm>
                <a:prstGeom prst="rect">
                  <a:avLst/>
                </a:prstGeom>
                <a:solidFill>
                  <a:srgbClr val="231F2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121" name="Google Shape;121;p13"/>
            <p:cNvGrpSpPr/>
            <p:nvPr/>
          </p:nvGrpSpPr>
          <p:grpSpPr>
            <a:xfrm>
              <a:off x="4192153" y="8069333"/>
              <a:ext cx="2827890" cy="138600"/>
              <a:chOff x="4192153" y="8069333"/>
              <a:chExt cx="2827890" cy="138600"/>
            </a:xfrm>
          </p:grpSpPr>
          <p:sp>
            <p:nvSpPr>
              <p:cNvPr id="122" name="Google Shape;122;p13"/>
              <p:cNvSpPr txBox="1"/>
              <p:nvPr/>
            </p:nvSpPr>
            <p:spPr>
              <a:xfrm>
                <a:off x="4192153" y="8069333"/>
                <a:ext cx="802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313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CSS</a:t>
                </a:r>
                <a:endParaRPr sz="9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grpSp>
            <p:nvGrpSpPr>
              <p:cNvPr id="123" name="Google Shape;123;p13"/>
              <p:cNvGrpSpPr/>
              <p:nvPr/>
            </p:nvGrpSpPr>
            <p:grpSpPr>
              <a:xfrm>
                <a:off x="5088982" y="8096996"/>
                <a:ext cx="1931062" cy="83108"/>
                <a:chOff x="5088950" y="7918692"/>
                <a:chExt cx="1901400" cy="83108"/>
              </a:xfrm>
            </p:grpSpPr>
            <p:sp>
              <p:nvSpPr>
                <p:cNvPr id="124" name="Google Shape;124;p13"/>
                <p:cNvSpPr/>
                <p:nvPr/>
              </p:nvSpPr>
              <p:spPr>
                <a:xfrm>
                  <a:off x="5088950" y="7918700"/>
                  <a:ext cx="1901400" cy="83100"/>
                </a:xfrm>
                <a:prstGeom prst="rect">
                  <a:avLst/>
                </a:prstGeom>
                <a:solidFill>
                  <a:srgbClr val="F4EEE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5" name="Google Shape;125;p13"/>
                <p:cNvSpPr/>
                <p:nvPr/>
              </p:nvSpPr>
              <p:spPr>
                <a:xfrm>
                  <a:off x="5088950" y="7918692"/>
                  <a:ext cx="1289700" cy="83100"/>
                </a:xfrm>
                <a:prstGeom prst="rect">
                  <a:avLst/>
                </a:prstGeom>
                <a:solidFill>
                  <a:srgbClr val="231F2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126" name="Google Shape;126;p13"/>
            <p:cNvGrpSpPr/>
            <p:nvPr/>
          </p:nvGrpSpPr>
          <p:grpSpPr>
            <a:xfrm>
              <a:off x="4192153" y="8248185"/>
              <a:ext cx="2827890" cy="138600"/>
              <a:chOff x="4192153" y="8248185"/>
              <a:chExt cx="2827890" cy="138600"/>
            </a:xfrm>
          </p:grpSpPr>
          <p:sp>
            <p:nvSpPr>
              <p:cNvPr id="127" name="Google Shape;127;p13"/>
              <p:cNvSpPr txBox="1"/>
              <p:nvPr/>
            </p:nvSpPr>
            <p:spPr>
              <a:xfrm>
                <a:off x="4192153" y="8248185"/>
                <a:ext cx="802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313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JavaScript</a:t>
                </a:r>
                <a:endParaRPr sz="9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grpSp>
            <p:nvGrpSpPr>
              <p:cNvPr id="128" name="Google Shape;128;p13"/>
              <p:cNvGrpSpPr/>
              <p:nvPr/>
            </p:nvGrpSpPr>
            <p:grpSpPr>
              <a:xfrm>
                <a:off x="5088982" y="8276323"/>
                <a:ext cx="1931062" cy="83108"/>
                <a:chOff x="5088950" y="7918692"/>
                <a:chExt cx="1901400" cy="83108"/>
              </a:xfrm>
            </p:grpSpPr>
            <p:sp>
              <p:nvSpPr>
                <p:cNvPr id="129" name="Google Shape;129;p13"/>
                <p:cNvSpPr/>
                <p:nvPr/>
              </p:nvSpPr>
              <p:spPr>
                <a:xfrm>
                  <a:off x="5088950" y="7918700"/>
                  <a:ext cx="1901400" cy="83100"/>
                </a:xfrm>
                <a:prstGeom prst="rect">
                  <a:avLst/>
                </a:prstGeom>
                <a:solidFill>
                  <a:srgbClr val="F4EEE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0" name="Google Shape;130;p13"/>
                <p:cNvSpPr/>
                <p:nvPr/>
              </p:nvSpPr>
              <p:spPr>
                <a:xfrm>
                  <a:off x="5088950" y="7918692"/>
                  <a:ext cx="1492500" cy="83100"/>
                </a:xfrm>
                <a:prstGeom prst="rect">
                  <a:avLst/>
                </a:prstGeom>
                <a:solidFill>
                  <a:srgbClr val="231F2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131" name="Google Shape;131;p13"/>
            <p:cNvGrpSpPr/>
            <p:nvPr/>
          </p:nvGrpSpPr>
          <p:grpSpPr>
            <a:xfrm>
              <a:off x="4192153" y="8427036"/>
              <a:ext cx="2827890" cy="138600"/>
              <a:chOff x="4192153" y="8427036"/>
              <a:chExt cx="2827890" cy="138600"/>
            </a:xfrm>
          </p:grpSpPr>
          <p:sp>
            <p:nvSpPr>
              <p:cNvPr id="132" name="Google Shape;132;p13"/>
              <p:cNvSpPr txBox="1"/>
              <p:nvPr/>
            </p:nvSpPr>
            <p:spPr>
              <a:xfrm>
                <a:off x="4192153" y="8427036"/>
                <a:ext cx="802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313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Python</a:t>
                </a:r>
                <a:endParaRPr sz="9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grpSp>
            <p:nvGrpSpPr>
              <p:cNvPr id="133" name="Google Shape;133;p13"/>
              <p:cNvGrpSpPr/>
              <p:nvPr/>
            </p:nvGrpSpPr>
            <p:grpSpPr>
              <a:xfrm>
                <a:off x="5088982" y="8454707"/>
                <a:ext cx="1931062" cy="83108"/>
                <a:chOff x="5088950" y="7918692"/>
                <a:chExt cx="1901400" cy="83108"/>
              </a:xfrm>
            </p:grpSpPr>
            <p:sp>
              <p:nvSpPr>
                <p:cNvPr id="134" name="Google Shape;134;p13"/>
                <p:cNvSpPr/>
                <p:nvPr/>
              </p:nvSpPr>
              <p:spPr>
                <a:xfrm>
                  <a:off x="5088950" y="7918700"/>
                  <a:ext cx="1901400" cy="83100"/>
                </a:xfrm>
                <a:prstGeom prst="rect">
                  <a:avLst/>
                </a:prstGeom>
                <a:solidFill>
                  <a:srgbClr val="F4EEE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5" name="Google Shape;135;p13"/>
                <p:cNvSpPr/>
                <p:nvPr/>
              </p:nvSpPr>
              <p:spPr>
                <a:xfrm>
                  <a:off x="5088950" y="7918692"/>
                  <a:ext cx="1799700" cy="83100"/>
                </a:xfrm>
                <a:prstGeom prst="rect">
                  <a:avLst/>
                </a:prstGeom>
                <a:solidFill>
                  <a:srgbClr val="231F2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136" name="Google Shape;136;p13"/>
            <p:cNvGrpSpPr/>
            <p:nvPr/>
          </p:nvGrpSpPr>
          <p:grpSpPr>
            <a:xfrm>
              <a:off x="4192153" y="8605888"/>
              <a:ext cx="2827890" cy="138600"/>
              <a:chOff x="4192153" y="8605888"/>
              <a:chExt cx="2827890" cy="138600"/>
            </a:xfrm>
          </p:grpSpPr>
          <p:sp>
            <p:nvSpPr>
              <p:cNvPr id="137" name="Google Shape;137;p13"/>
              <p:cNvSpPr txBox="1"/>
              <p:nvPr/>
            </p:nvSpPr>
            <p:spPr>
              <a:xfrm>
                <a:off x="4192153" y="8605888"/>
                <a:ext cx="802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1313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PHP</a:t>
                </a:r>
                <a:endParaRPr sz="9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grpSp>
            <p:nvGrpSpPr>
              <p:cNvPr id="138" name="Google Shape;138;p13"/>
              <p:cNvGrpSpPr/>
              <p:nvPr/>
            </p:nvGrpSpPr>
            <p:grpSpPr>
              <a:xfrm>
                <a:off x="5088982" y="8633560"/>
                <a:ext cx="1931062" cy="83108"/>
                <a:chOff x="5088950" y="7918692"/>
                <a:chExt cx="1901400" cy="83108"/>
              </a:xfrm>
            </p:grpSpPr>
            <p:sp>
              <p:nvSpPr>
                <p:cNvPr id="139" name="Google Shape;139;p13"/>
                <p:cNvSpPr/>
                <p:nvPr/>
              </p:nvSpPr>
              <p:spPr>
                <a:xfrm>
                  <a:off x="5088950" y="7918700"/>
                  <a:ext cx="1901400" cy="83100"/>
                </a:xfrm>
                <a:prstGeom prst="rect">
                  <a:avLst/>
                </a:prstGeom>
                <a:solidFill>
                  <a:srgbClr val="F4EEE7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0" name="Google Shape;140;p13"/>
                <p:cNvSpPr/>
                <p:nvPr/>
              </p:nvSpPr>
              <p:spPr>
                <a:xfrm>
                  <a:off x="5088950" y="7918692"/>
                  <a:ext cx="1289700" cy="83100"/>
                </a:xfrm>
                <a:prstGeom prst="rect">
                  <a:avLst/>
                </a:prstGeom>
                <a:solidFill>
                  <a:srgbClr val="231F2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grpSp>
        <p:nvGrpSpPr>
          <p:cNvPr id="141" name="Google Shape;141;p13"/>
          <p:cNvGrpSpPr/>
          <p:nvPr/>
        </p:nvGrpSpPr>
        <p:grpSpPr>
          <a:xfrm>
            <a:off x="531603" y="9270285"/>
            <a:ext cx="3179026" cy="1001311"/>
            <a:chOff x="531603" y="9270285"/>
            <a:chExt cx="3179026" cy="1001311"/>
          </a:xfrm>
        </p:grpSpPr>
        <p:sp>
          <p:nvSpPr>
            <p:cNvPr id="142" name="Google Shape;142;p13"/>
            <p:cNvSpPr txBox="1"/>
            <p:nvPr/>
          </p:nvSpPr>
          <p:spPr>
            <a:xfrm>
              <a:off x="531603" y="9270285"/>
              <a:ext cx="1665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13131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REFERENCES:</a:t>
              </a:r>
              <a:endParaRPr sz="1200">
                <a:solidFill>
                  <a:srgbClr val="313131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sp>
          <p:nvSpPr>
            <p:cNvPr id="143" name="Google Shape;143;p13"/>
            <p:cNvSpPr txBox="1"/>
            <p:nvPr/>
          </p:nvSpPr>
          <p:spPr>
            <a:xfrm>
              <a:off x="534529" y="9598696"/>
              <a:ext cx="3176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1313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Emily Thompson</a:t>
              </a:r>
              <a:endParaRPr sz="900">
                <a:solidFill>
                  <a:srgbClr val="31313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44" name="Google Shape;144;p13"/>
            <p:cNvSpPr txBox="1"/>
            <p:nvPr/>
          </p:nvSpPr>
          <p:spPr>
            <a:xfrm>
              <a:off x="534529" y="9776796"/>
              <a:ext cx="3176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rPr>
                <a:t>Company: Visionary Marketing Solutions</a:t>
              </a:r>
              <a:endParaRPr sz="900">
                <a:solidFill>
                  <a:srgbClr val="31313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45" name="Google Shape;145;p13"/>
            <p:cNvSpPr txBox="1"/>
            <p:nvPr/>
          </p:nvSpPr>
          <p:spPr>
            <a:xfrm>
              <a:off x="534529" y="9954896"/>
              <a:ext cx="3176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rPr>
                <a:t>Phone: (555) 123-4567</a:t>
              </a:r>
              <a:endParaRPr sz="900">
                <a:solidFill>
                  <a:srgbClr val="31313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46" name="Google Shape;146;p13"/>
            <p:cNvSpPr txBox="1"/>
            <p:nvPr/>
          </p:nvSpPr>
          <p:spPr>
            <a:xfrm>
              <a:off x="534529" y="10132996"/>
              <a:ext cx="3176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rPr>
                <a:t>Email: emily.thompson@visionarymarketing.com</a:t>
              </a:r>
              <a:endParaRPr sz="900">
                <a:solidFill>
                  <a:srgbClr val="31313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47" name="Google Shape;147;p13"/>
          <p:cNvGrpSpPr/>
          <p:nvPr/>
        </p:nvGrpSpPr>
        <p:grpSpPr>
          <a:xfrm>
            <a:off x="4195854" y="9598696"/>
            <a:ext cx="3176100" cy="672900"/>
            <a:chOff x="534529" y="9598696"/>
            <a:chExt cx="3176100" cy="672900"/>
          </a:xfrm>
        </p:grpSpPr>
        <p:sp>
          <p:nvSpPr>
            <p:cNvPr id="148" name="Google Shape;148;p13"/>
            <p:cNvSpPr txBox="1"/>
            <p:nvPr/>
          </p:nvSpPr>
          <p:spPr>
            <a:xfrm>
              <a:off x="534529" y="9598696"/>
              <a:ext cx="3176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13131"/>
                  </a:solidFill>
                  <a:latin typeface="Poppins SemiBold"/>
                  <a:ea typeface="Poppins SemiBold"/>
                  <a:cs typeface="Poppins SemiBold"/>
                  <a:sym typeface="Poppins SemiBold"/>
                </a:rPr>
                <a:t>Michael Rodriguez</a:t>
              </a:r>
              <a:endParaRPr sz="900">
                <a:solidFill>
                  <a:srgbClr val="31313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49" name="Google Shape;149;p13"/>
            <p:cNvSpPr txBox="1"/>
            <p:nvPr/>
          </p:nvSpPr>
          <p:spPr>
            <a:xfrm>
              <a:off x="534529" y="9776796"/>
              <a:ext cx="3176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rPr>
                <a:t>Company: Dynamic Solutions Inc.</a:t>
              </a:r>
              <a:endParaRPr sz="900">
                <a:solidFill>
                  <a:srgbClr val="31313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50" name="Google Shape;150;p13"/>
            <p:cNvSpPr txBox="1"/>
            <p:nvPr/>
          </p:nvSpPr>
          <p:spPr>
            <a:xfrm>
              <a:off x="534529" y="9954896"/>
              <a:ext cx="3176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rPr>
                <a:t>Phone: (555) 234-5678</a:t>
              </a:r>
              <a:endParaRPr sz="900">
                <a:solidFill>
                  <a:srgbClr val="31313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51" name="Google Shape;151;p13"/>
            <p:cNvSpPr txBox="1"/>
            <p:nvPr/>
          </p:nvSpPr>
          <p:spPr>
            <a:xfrm>
              <a:off x="534529" y="10132996"/>
              <a:ext cx="3176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13131"/>
                  </a:solidFill>
                  <a:latin typeface="Poppins"/>
                  <a:ea typeface="Poppins"/>
                  <a:cs typeface="Poppins"/>
                  <a:sym typeface="Poppins"/>
                </a:rPr>
                <a:t>Email: michael.rodriguez@dynamicsolutions.com</a:t>
              </a:r>
              <a:endParaRPr sz="900">
                <a:solidFill>
                  <a:srgbClr val="31313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