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Cormorant Garamond"/>
      <p:regular r:id="rId6"/>
      <p:bold r:id="rId7"/>
      <p:italic r:id="rId8"/>
      <p:boldItalic r:id="rId9"/>
    </p:embeddedFont>
    <p:embeddedFont>
      <p:font typeface="Cormorant Garamond SemiBold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rmorantGaramondSemiBold-bold.fntdata"/><Relationship Id="rId10" Type="http://schemas.openxmlformats.org/officeDocument/2006/relationships/font" Target="fonts/CormorantGaramondSemiBold-regular.fntdata"/><Relationship Id="rId13" Type="http://schemas.openxmlformats.org/officeDocument/2006/relationships/font" Target="fonts/CormorantGaramondSemiBold-boldItalic.fntdata"/><Relationship Id="rId12" Type="http://schemas.openxmlformats.org/officeDocument/2006/relationships/font" Target="fonts/CormorantGaramondSemiBold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CormorantGaramond-boldItalic.fntdata"/><Relationship Id="rId5" Type="http://schemas.openxmlformats.org/officeDocument/2006/relationships/slide" Target="slides/slide1.xml"/><Relationship Id="rId6" Type="http://schemas.openxmlformats.org/officeDocument/2006/relationships/font" Target="fonts/CormorantGaramond-regular.fntdata"/><Relationship Id="rId7" Type="http://schemas.openxmlformats.org/officeDocument/2006/relationships/font" Target="fonts/CormorantGaramond-bold.fntdata"/><Relationship Id="rId8" Type="http://schemas.openxmlformats.org/officeDocument/2006/relationships/font" Target="fonts/CormorantGaramon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448325" y="414250"/>
            <a:ext cx="71190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55" name="Google Shape;55;p13"/>
          <p:cNvGrpSpPr/>
          <p:nvPr/>
        </p:nvGrpSpPr>
        <p:grpSpPr>
          <a:xfrm>
            <a:off x="442832" y="524976"/>
            <a:ext cx="3551451" cy="805676"/>
            <a:chOff x="442817" y="417833"/>
            <a:chExt cx="4226408" cy="805676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449125" y="417833"/>
              <a:ext cx="4220100" cy="554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3600">
                  <a:solidFill>
                    <a:schemeClr val="dk1"/>
                  </a:solidFill>
                  <a:latin typeface="Cormorant Garamond"/>
                  <a:ea typeface="Cormorant Garamond"/>
                  <a:cs typeface="Cormorant Garamond"/>
                  <a:sym typeface="Cormorant Garamond"/>
                </a:rPr>
                <a:t>JOHN SMITH</a:t>
              </a:r>
              <a:endParaRPr b="1" sz="3600">
                <a:solidFill>
                  <a:schemeClr val="dk1"/>
                </a:solidFill>
                <a:latin typeface="Cormorant Garamond"/>
                <a:ea typeface="Cormorant Garamond"/>
                <a:cs typeface="Cormorant Garamond"/>
                <a:sym typeface="Cormorant Garamond"/>
              </a:endParaRPr>
            </a:p>
          </p:txBody>
        </p:sp>
        <p:sp>
          <p:nvSpPr>
            <p:cNvPr id="57" name="Google Shape;57;p13"/>
            <p:cNvSpPr txBox="1"/>
            <p:nvPr/>
          </p:nvSpPr>
          <p:spPr>
            <a:xfrm>
              <a:off x="442817" y="1023409"/>
              <a:ext cx="42201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300">
                  <a:solidFill>
                    <a:srgbClr val="797979"/>
                  </a:solidFill>
                  <a:latin typeface="Cormorant Garamond"/>
                  <a:ea typeface="Cormorant Garamond"/>
                  <a:cs typeface="Cormorant Garamond"/>
                  <a:sym typeface="Cormorant Garamond"/>
                </a:rPr>
                <a:t>Senior Environment Artist</a:t>
              </a:r>
              <a:endParaRPr b="1" sz="1300">
                <a:solidFill>
                  <a:srgbClr val="797979"/>
                </a:solidFill>
                <a:latin typeface="Cormorant Garamond"/>
                <a:ea typeface="Cormorant Garamond"/>
                <a:cs typeface="Cormorant Garamond"/>
                <a:sym typeface="Cormorant Garamond"/>
              </a:endParaRPr>
            </a:p>
          </p:txBody>
        </p:sp>
      </p:grpSp>
      <p:grpSp>
        <p:nvGrpSpPr>
          <p:cNvPr id="58" name="Google Shape;58;p13"/>
          <p:cNvGrpSpPr/>
          <p:nvPr/>
        </p:nvGrpSpPr>
        <p:grpSpPr>
          <a:xfrm>
            <a:off x="5369328" y="644825"/>
            <a:ext cx="1740900" cy="679523"/>
            <a:chOff x="5369328" y="537675"/>
            <a:chExt cx="1740900" cy="679523"/>
          </a:xfrm>
        </p:grpSpPr>
        <p:sp>
          <p:nvSpPr>
            <p:cNvPr id="59" name="Google Shape;59;p13"/>
            <p:cNvSpPr txBox="1"/>
            <p:nvPr/>
          </p:nvSpPr>
          <p:spPr>
            <a:xfrm>
              <a:off x="5369328" y="537675"/>
              <a:ext cx="17409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100">
                  <a:solidFill>
                    <a:srgbClr val="797979"/>
                  </a:solidFill>
                  <a:latin typeface="Cormorant Garamond"/>
                  <a:ea typeface="Cormorant Garamond"/>
                  <a:cs typeface="Cormorant Garamond"/>
                  <a:sym typeface="Cormorant Garamond"/>
                </a:rPr>
                <a:t>john.smith@mail.ltd</a:t>
              </a:r>
              <a:endParaRPr b="1" sz="1100">
                <a:solidFill>
                  <a:srgbClr val="797979"/>
                </a:solidFill>
                <a:latin typeface="Cormorant Garamond"/>
                <a:ea typeface="Cormorant Garamond"/>
                <a:cs typeface="Cormorant Garamond"/>
                <a:sym typeface="Cormorant Garamond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5369328" y="792837"/>
              <a:ext cx="17409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100">
                  <a:solidFill>
                    <a:srgbClr val="797979"/>
                  </a:solidFill>
                  <a:latin typeface="Cormorant Garamond"/>
                  <a:ea typeface="Cormorant Garamond"/>
                  <a:cs typeface="Cormorant Garamond"/>
                  <a:sym typeface="Cormorant Garamond"/>
                </a:rPr>
                <a:t>+1 (123) 456- 7890</a:t>
              </a:r>
              <a:endParaRPr b="1" sz="1100">
                <a:solidFill>
                  <a:srgbClr val="797979"/>
                </a:solidFill>
                <a:latin typeface="Cormorant Garamond"/>
                <a:ea typeface="Cormorant Garamond"/>
                <a:cs typeface="Cormorant Garamond"/>
                <a:sym typeface="Cormorant Garamond"/>
              </a:endParaRPr>
            </a:p>
          </p:txBody>
        </p:sp>
        <p:sp>
          <p:nvSpPr>
            <p:cNvPr id="61" name="Google Shape;61;p13"/>
            <p:cNvSpPr txBox="1"/>
            <p:nvPr/>
          </p:nvSpPr>
          <p:spPr>
            <a:xfrm>
              <a:off x="5369328" y="1047998"/>
              <a:ext cx="17409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100">
                  <a:solidFill>
                    <a:srgbClr val="797979"/>
                  </a:solidFill>
                  <a:latin typeface="Cormorant Garamond"/>
                  <a:ea typeface="Cormorant Garamond"/>
                  <a:cs typeface="Cormorant Garamond"/>
                  <a:sym typeface="Cormorant Garamond"/>
                </a:rPr>
                <a:t>San Francisco, CA</a:t>
              </a:r>
              <a:endParaRPr b="1" sz="1100">
                <a:solidFill>
                  <a:srgbClr val="797979"/>
                </a:solidFill>
                <a:latin typeface="Cormorant Garamond"/>
                <a:ea typeface="Cormorant Garamond"/>
                <a:cs typeface="Cormorant Garamond"/>
                <a:sym typeface="Cormorant Garamond"/>
              </a:endParaRPr>
            </a:p>
          </p:txBody>
        </p:sp>
      </p:grpSp>
      <p:grpSp>
        <p:nvGrpSpPr>
          <p:cNvPr id="62" name="Google Shape;62;p13"/>
          <p:cNvGrpSpPr/>
          <p:nvPr/>
        </p:nvGrpSpPr>
        <p:grpSpPr>
          <a:xfrm>
            <a:off x="435516" y="1636535"/>
            <a:ext cx="7131809" cy="5000701"/>
            <a:chOff x="435516" y="1529385"/>
            <a:chExt cx="7131809" cy="5000701"/>
          </a:xfrm>
        </p:grpSpPr>
        <p:cxnSp>
          <p:nvCxnSpPr>
            <p:cNvPr id="63" name="Google Shape;63;p13"/>
            <p:cNvCxnSpPr/>
            <p:nvPr/>
          </p:nvCxnSpPr>
          <p:spPr>
            <a:xfrm>
              <a:off x="448325" y="1943692"/>
              <a:ext cx="71190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4" name="Google Shape;64;p13"/>
            <p:cNvSpPr txBox="1"/>
            <p:nvPr/>
          </p:nvSpPr>
          <p:spPr>
            <a:xfrm>
              <a:off x="435516" y="1529385"/>
              <a:ext cx="3546300" cy="32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2100">
                  <a:solidFill>
                    <a:schemeClr val="dk1"/>
                  </a:solidFill>
                  <a:latin typeface="Cormorant Garamond"/>
                  <a:ea typeface="Cormorant Garamond"/>
                  <a:cs typeface="Cormorant Garamond"/>
                  <a:sym typeface="Cormorant Garamond"/>
                </a:rPr>
                <a:t>EXPERIENCE</a:t>
              </a:r>
              <a:endParaRPr b="1" sz="2100">
                <a:solidFill>
                  <a:schemeClr val="dk1"/>
                </a:solidFill>
                <a:latin typeface="Cormorant Garamond"/>
                <a:ea typeface="Cormorant Garamond"/>
                <a:cs typeface="Cormorant Garamond"/>
                <a:sym typeface="Cormorant Garamond"/>
              </a:endParaRPr>
            </a:p>
          </p:txBody>
        </p:sp>
        <p:grpSp>
          <p:nvGrpSpPr>
            <p:cNvPr id="65" name="Google Shape;65;p13"/>
            <p:cNvGrpSpPr/>
            <p:nvPr/>
          </p:nvGrpSpPr>
          <p:grpSpPr>
            <a:xfrm>
              <a:off x="435521" y="2141250"/>
              <a:ext cx="6674728" cy="1494775"/>
              <a:chOff x="435521" y="2141250"/>
              <a:chExt cx="6674728" cy="1494775"/>
            </a:xfrm>
          </p:grpSpPr>
          <p:grpSp>
            <p:nvGrpSpPr>
              <p:cNvPr id="66" name="Google Shape;66;p13"/>
              <p:cNvGrpSpPr/>
              <p:nvPr/>
            </p:nvGrpSpPr>
            <p:grpSpPr>
              <a:xfrm>
                <a:off x="435521" y="2141250"/>
                <a:ext cx="2120401" cy="355275"/>
                <a:chOff x="435521" y="2141250"/>
                <a:chExt cx="2120401" cy="355275"/>
              </a:xfrm>
            </p:grpSpPr>
            <p:sp>
              <p:nvSpPr>
                <p:cNvPr id="67" name="Google Shape;67;p13"/>
                <p:cNvSpPr txBox="1"/>
                <p:nvPr/>
              </p:nvSpPr>
              <p:spPr>
                <a:xfrm>
                  <a:off x="435522" y="2141250"/>
                  <a:ext cx="2120400" cy="169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100">
                      <a:solidFill>
                        <a:schemeClr val="dk1"/>
                      </a:solidFill>
                      <a:latin typeface="Cormorant Garamond"/>
                      <a:ea typeface="Cormorant Garamond"/>
                      <a:cs typeface="Cormorant Garamond"/>
                      <a:sym typeface="Cormorant Garamond"/>
                    </a:rPr>
                    <a:t>3D ART SOLUTIONS INC.  </a:t>
                  </a:r>
                  <a:endParaRPr b="1" sz="1100">
                    <a:solidFill>
                      <a:schemeClr val="dk1"/>
                    </a:solidFill>
                    <a:latin typeface="Cormorant Garamond"/>
                    <a:ea typeface="Cormorant Garamond"/>
                    <a:cs typeface="Cormorant Garamond"/>
                    <a:sym typeface="Cormorant Garamond"/>
                  </a:endParaRPr>
                </a:p>
              </p:txBody>
            </p:sp>
            <p:sp>
              <p:nvSpPr>
                <p:cNvPr id="68" name="Google Shape;68;p13"/>
                <p:cNvSpPr txBox="1"/>
                <p:nvPr/>
              </p:nvSpPr>
              <p:spPr>
                <a:xfrm>
                  <a:off x="435521" y="2342625"/>
                  <a:ext cx="17862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Senior Environment Artist  </a:t>
                  </a:r>
                  <a:endParaRPr sz="9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</p:grpSp>
          <p:grpSp>
            <p:nvGrpSpPr>
              <p:cNvPr id="69" name="Google Shape;69;p13"/>
              <p:cNvGrpSpPr/>
              <p:nvPr/>
            </p:nvGrpSpPr>
            <p:grpSpPr>
              <a:xfrm>
                <a:off x="5529549" y="2147558"/>
                <a:ext cx="1580700" cy="342664"/>
                <a:chOff x="5529549" y="2147558"/>
                <a:chExt cx="1580700" cy="342664"/>
              </a:xfrm>
            </p:grpSpPr>
            <p:sp>
              <p:nvSpPr>
                <p:cNvPr id="70" name="Google Shape;70;p13"/>
                <p:cNvSpPr txBox="1"/>
                <p:nvPr/>
              </p:nvSpPr>
              <p:spPr>
                <a:xfrm>
                  <a:off x="5529549" y="2147558"/>
                  <a:ext cx="15807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rgbClr val="797979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Oct 2020 – Present</a:t>
                  </a:r>
                  <a:endParaRPr sz="1000">
                    <a:solidFill>
                      <a:srgbClr val="797979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  <p:sp>
              <p:nvSpPr>
                <p:cNvPr id="71" name="Google Shape;71;p13"/>
                <p:cNvSpPr txBox="1"/>
                <p:nvPr/>
              </p:nvSpPr>
              <p:spPr>
                <a:xfrm>
                  <a:off x="5529549" y="2336321"/>
                  <a:ext cx="15807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rgbClr val="797979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San Francisco, CA</a:t>
                  </a:r>
                  <a:endParaRPr sz="1000">
                    <a:solidFill>
                      <a:srgbClr val="797979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</p:grpSp>
          <p:grpSp>
            <p:nvGrpSpPr>
              <p:cNvPr id="72" name="Google Shape;72;p13"/>
              <p:cNvGrpSpPr/>
              <p:nvPr/>
            </p:nvGrpSpPr>
            <p:grpSpPr>
              <a:xfrm>
                <a:off x="450000" y="2733717"/>
                <a:ext cx="6660011" cy="902308"/>
                <a:chOff x="450000" y="2733717"/>
                <a:chExt cx="6660011" cy="902308"/>
              </a:xfrm>
            </p:grpSpPr>
            <p:grpSp>
              <p:nvGrpSpPr>
                <p:cNvPr id="73" name="Google Shape;73;p13"/>
                <p:cNvGrpSpPr/>
                <p:nvPr/>
              </p:nvGrpSpPr>
              <p:grpSpPr>
                <a:xfrm>
                  <a:off x="450000" y="2733717"/>
                  <a:ext cx="6660011" cy="330900"/>
                  <a:chOff x="450000" y="2733717"/>
                  <a:chExt cx="6660011" cy="330900"/>
                </a:xfrm>
              </p:grpSpPr>
              <p:sp>
                <p:nvSpPr>
                  <p:cNvPr id="74" name="Google Shape;74;p13"/>
                  <p:cNvSpPr txBox="1"/>
                  <p:nvPr/>
                </p:nvSpPr>
                <p:spPr>
                  <a:xfrm>
                    <a:off x="720011" y="2733717"/>
                    <a:ext cx="6390000" cy="330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spAutoFit/>
                  </a:bodyPr>
                  <a:lstStyle/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Arial"/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Led the environment design team of 12 in crafting AAA game worlds for two major titles, enhancing immersive player 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experiences by 40%.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</p:txBody>
              </p:sp>
              <p:sp>
                <p:nvSpPr>
                  <p:cNvPr id="75" name="Google Shape;75;p13"/>
                  <p:cNvSpPr/>
                  <p:nvPr/>
                </p:nvSpPr>
                <p:spPr>
                  <a:xfrm>
                    <a:off x="450000" y="2801725"/>
                    <a:ext cx="43500" cy="43500"/>
                  </a:xfrm>
                  <a:prstGeom prst="ellipse">
                    <a:avLst/>
                  </a:prstGeom>
                  <a:solidFill>
                    <a:srgbClr val="79797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76" name="Google Shape;76;p13"/>
                <p:cNvGrpSpPr/>
                <p:nvPr/>
              </p:nvGrpSpPr>
              <p:grpSpPr>
                <a:xfrm>
                  <a:off x="450000" y="3107921"/>
                  <a:ext cx="6660011" cy="153900"/>
                  <a:chOff x="450000" y="2733717"/>
                  <a:chExt cx="6660011" cy="153900"/>
                </a:xfrm>
              </p:grpSpPr>
              <p:sp>
                <p:nvSpPr>
                  <p:cNvPr id="77" name="Google Shape;77;p13"/>
                  <p:cNvSpPr txBox="1"/>
                  <p:nvPr/>
                </p:nvSpPr>
                <p:spPr>
                  <a:xfrm>
                    <a:off x="720011" y="2733717"/>
                    <a:ext cx="6390000" cy="153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spAutoFit/>
                  </a:bodyPr>
                  <a:lstStyle/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Mentored junior artists, reducing onboarding time by 30%, and created best practice guides for texture and UV workflow.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</p:txBody>
              </p:sp>
              <p:sp>
                <p:nvSpPr>
                  <p:cNvPr id="78" name="Google Shape;78;p13"/>
                  <p:cNvSpPr/>
                  <p:nvPr/>
                </p:nvSpPr>
                <p:spPr>
                  <a:xfrm>
                    <a:off x="450000" y="2796100"/>
                    <a:ext cx="43500" cy="43500"/>
                  </a:xfrm>
                  <a:prstGeom prst="ellipse">
                    <a:avLst/>
                  </a:prstGeom>
                  <a:solidFill>
                    <a:srgbClr val="79797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79" name="Google Shape;79;p13"/>
                <p:cNvGrpSpPr/>
                <p:nvPr/>
              </p:nvGrpSpPr>
              <p:grpSpPr>
                <a:xfrm>
                  <a:off x="450000" y="3305125"/>
                  <a:ext cx="6660011" cy="330900"/>
                  <a:chOff x="450000" y="2733717"/>
                  <a:chExt cx="6660011" cy="330900"/>
                </a:xfrm>
              </p:grpSpPr>
              <p:sp>
                <p:nvSpPr>
                  <p:cNvPr id="80" name="Google Shape;80;p13"/>
                  <p:cNvSpPr txBox="1"/>
                  <p:nvPr/>
                </p:nvSpPr>
                <p:spPr>
                  <a:xfrm>
                    <a:off x="720011" y="2733717"/>
                    <a:ext cx="6390000" cy="330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spAutoFit/>
                  </a:bodyPr>
                  <a:lstStyle/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Spearheaded the integration of new rendering technology, cutting rendering times by 15% and improving asset quality in final    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game builds.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</p:txBody>
              </p:sp>
              <p:sp>
                <p:nvSpPr>
                  <p:cNvPr id="81" name="Google Shape;81;p13"/>
                  <p:cNvSpPr/>
                  <p:nvPr/>
                </p:nvSpPr>
                <p:spPr>
                  <a:xfrm>
                    <a:off x="450000" y="2796100"/>
                    <a:ext cx="43500" cy="43500"/>
                  </a:xfrm>
                  <a:prstGeom prst="ellipse">
                    <a:avLst/>
                  </a:prstGeom>
                  <a:solidFill>
                    <a:srgbClr val="79797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</p:grpSp>
        <p:grpSp>
          <p:nvGrpSpPr>
            <p:cNvPr id="82" name="Google Shape;82;p13"/>
            <p:cNvGrpSpPr/>
            <p:nvPr/>
          </p:nvGrpSpPr>
          <p:grpSpPr>
            <a:xfrm>
              <a:off x="435521" y="3854412"/>
              <a:ext cx="6674728" cy="1317143"/>
              <a:chOff x="435521" y="3850308"/>
              <a:chExt cx="6674728" cy="1317143"/>
            </a:xfrm>
          </p:grpSpPr>
          <p:grpSp>
            <p:nvGrpSpPr>
              <p:cNvPr id="83" name="Google Shape;83;p13"/>
              <p:cNvGrpSpPr/>
              <p:nvPr/>
            </p:nvGrpSpPr>
            <p:grpSpPr>
              <a:xfrm>
                <a:off x="435521" y="3850308"/>
                <a:ext cx="2120401" cy="355275"/>
                <a:chOff x="435521" y="2141250"/>
                <a:chExt cx="2120401" cy="355275"/>
              </a:xfrm>
            </p:grpSpPr>
            <p:sp>
              <p:nvSpPr>
                <p:cNvPr id="84" name="Google Shape;84;p13"/>
                <p:cNvSpPr txBox="1"/>
                <p:nvPr/>
              </p:nvSpPr>
              <p:spPr>
                <a:xfrm>
                  <a:off x="435522" y="2141250"/>
                  <a:ext cx="2120400" cy="169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100">
                      <a:solidFill>
                        <a:schemeClr val="dk1"/>
                      </a:solidFill>
                      <a:latin typeface="Cormorant Garamond"/>
                      <a:ea typeface="Cormorant Garamond"/>
                      <a:cs typeface="Cormorant Garamond"/>
                      <a:sym typeface="Cormorant Garamond"/>
                    </a:rPr>
                    <a:t>VIRTUAL REALITIES STUDIO</a:t>
                  </a:r>
                  <a:endParaRPr b="1" sz="1100">
                    <a:solidFill>
                      <a:schemeClr val="dk1"/>
                    </a:solidFill>
                    <a:latin typeface="Cormorant Garamond"/>
                    <a:ea typeface="Cormorant Garamond"/>
                    <a:cs typeface="Cormorant Garamond"/>
                    <a:sym typeface="Cormorant Garamond"/>
                  </a:endParaRPr>
                </a:p>
              </p:txBody>
            </p:sp>
            <p:sp>
              <p:nvSpPr>
                <p:cNvPr id="85" name="Google Shape;85;p13"/>
                <p:cNvSpPr txBox="1"/>
                <p:nvPr/>
              </p:nvSpPr>
              <p:spPr>
                <a:xfrm>
                  <a:off x="435521" y="2342625"/>
                  <a:ext cx="17862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3D Artist  </a:t>
                  </a:r>
                  <a:endParaRPr sz="9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</p:grpSp>
          <p:grpSp>
            <p:nvGrpSpPr>
              <p:cNvPr id="86" name="Google Shape;86;p13"/>
              <p:cNvGrpSpPr/>
              <p:nvPr/>
            </p:nvGrpSpPr>
            <p:grpSpPr>
              <a:xfrm>
                <a:off x="5529549" y="3856616"/>
                <a:ext cx="1580700" cy="342664"/>
                <a:chOff x="5529549" y="2147558"/>
                <a:chExt cx="1580700" cy="342664"/>
              </a:xfrm>
            </p:grpSpPr>
            <p:sp>
              <p:nvSpPr>
                <p:cNvPr id="87" name="Google Shape;87;p13"/>
                <p:cNvSpPr txBox="1"/>
                <p:nvPr/>
              </p:nvSpPr>
              <p:spPr>
                <a:xfrm>
                  <a:off x="5529549" y="2147558"/>
                  <a:ext cx="15807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rgbClr val="797979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Jun 2018 – Sep 2020</a:t>
                  </a:r>
                  <a:endParaRPr sz="1000">
                    <a:solidFill>
                      <a:srgbClr val="797979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  <p:sp>
              <p:nvSpPr>
                <p:cNvPr id="88" name="Google Shape;88;p13"/>
                <p:cNvSpPr txBox="1"/>
                <p:nvPr/>
              </p:nvSpPr>
              <p:spPr>
                <a:xfrm>
                  <a:off x="5529549" y="2336321"/>
                  <a:ext cx="15807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rgbClr val="797979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Austin, TX</a:t>
                  </a:r>
                  <a:endParaRPr sz="1000">
                    <a:solidFill>
                      <a:srgbClr val="797979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</p:grpSp>
          <p:grpSp>
            <p:nvGrpSpPr>
              <p:cNvPr id="89" name="Google Shape;89;p13"/>
              <p:cNvGrpSpPr/>
              <p:nvPr/>
            </p:nvGrpSpPr>
            <p:grpSpPr>
              <a:xfrm>
                <a:off x="450000" y="4442775"/>
                <a:ext cx="6660011" cy="724676"/>
                <a:chOff x="450000" y="4442775"/>
                <a:chExt cx="6660011" cy="724676"/>
              </a:xfrm>
            </p:grpSpPr>
            <p:grpSp>
              <p:nvGrpSpPr>
                <p:cNvPr id="90" name="Google Shape;90;p13"/>
                <p:cNvGrpSpPr/>
                <p:nvPr/>
              </p:nvGrpSpPr>
              <p:grpSpPr>
                <a:xfrm>
                  <a:off x="450000" y="4442775"/>
                  <a:ext cx="6660011" cy="153900"/>
                  <a:chOff x="450000" y="2733717"/>
                  <a:chExt cx="6660011" cy="153900"/>
                </a:xfrm>
              </p:grpSpPr>
              <p:sp>
                <p:nvSpPr>
                  <p:cNvPr id="91" name="Google Shape;91;p13"/>
                  <p:cNvSpPr txBox="1"/>
                  <p:nvPr/>
                </p:nvSpPr>
                <p:spPr>
                  <a:xfrm>
                    <a:off x="720011" y="2733717"/>
                    <a:ext cx="6390000" cy="153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spAutoFit/>
                  </a:bodyPr>
                  <a:lstStyle/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Developed workflows in Substance Painter to streamline asset creation, reducing texture production time by 20%.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</p:txBody>
              </p:sp>
              <p:sp>
                <p:nvSpPr>
                  <p:cNvPr id="92" name="Google Shape;92;p13"/>
                  <p:cNvSpPr/>
                  <p:nvPr/>
                </p:nvSpPr>
                <p:spPr>
                  <a:xfrm>
                    <a:off x="450000" y="2801725"/>
                    <a:ext cx="43500" cy="43500"/>
                  </a:xfrm>
                  <a:prstGeom prst="ellipse">
                    <a:avLst/>
                  </a:prstGeom>
                  <a:solidFill>
                    <a:srgbClr val="79797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93" name="Google Shape;93;p13"/>
                <p:cNvGrpSpPr/>
                <p:nvPr/>
              </p:nvGrpSpPr>
              <p:grpSpPr>
                <a:xfrm>
                  <a:off x="450000" y="4639663"/>
                  <a:ext cx="6660011" cy="153900"/>
                  <a:chOff x="450000" y="2733717"/>
                  <a:chExt cx="6660011" cy="153900"/>
                </a:xfrm>
              </p:grpSpPr>
              <p:sp>
                <p:nvSpPr>
                  <p:cNvPr id="94" name="Google Shape;94;p13"/>
                  <p:cNvSpPr txBox="1"/>
                  <p:nvPr/>
                </p:nvSpPr>
                <p:spPr>
                  <a:xfrm>
                    <a:off x="720011" y="2733717"/>
                    <a:ext cx="6390000" cy="153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spAutoFit/>
                  </a:bodyPr>
                  <a:lstStyle/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Led the redesign of a key in-game environment, which resulted in a 35% increase in user engagement and session time.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</p:txBody>
              </p:sp>
              <p:sp>
                <p:nvSpPr>
                  <p:cNvPr id="95" name="Google Shape;95;p13"/>
                  <p:cNvSpPr/>
                  <p:nvPr/>
                </p:nvSpPr>
                <p:spPr>
                  <a:xfrm>
                    <a:off x="450000" y="2796100"/>
                    <a:ext cx="43500" cy="43500"/>
                  </a:xfrm>
                  <a:prstGeom prst="ellipse">
                    <a:avLst/>
                  </a:prstGeom>
                  <a:solidFill>
                    <a:srgbClr val="79797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96" name="Google Shape;96;p13"/>
                <p:cNvGrpSpPr/>
                <p:nvPr/>
              </p:nvGrpSpPr>
              <p:grpSpPr>
                <a:xfrm>
                  <a:off x="450000" y="4836551"/>
                  <a:ext cx="6660011" cy="330900"/>
                  <a:chOff x="450000" y="2733717"/>
                  <a:chExt cx="6660011" cy="330900"/>
                </a:xfrm>
              </p:grpSpPr>
              <p:sp>
                <p:nvSpPr>
                  <p:cNvPr id="97" name="Google Shape;97;p13"/>
                  <p:cNvSpPr txBox="1"/>
                  <p:nvPr/>
                </p:nvSpPr>
                <p:spPr>
                  <a:xfrm>
                    <a:off x="720011" y="2733717"/>
                    <a:ext cx="6390000" cy="330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spAutoFit/>
                  </a:bodyPr>
                  <a:lstStyle/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Assisted in the creation of procedural textures that enhanced the realism of game environments while maintaining engine    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performance.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</p:txBody>
              </p:sp>
              <p:sp>
                <p:nvSpPr>
                  <p:cNvPr id="98" name="Google Shape;98;p13"/>
                  <p:cNvSpPr/>
                  <p:nvPr/>
                </p:nvSpPr>
                <p:spPr>
                  <a:xfrm>
                    <a:off x="450000" y="2796100"/>
                    <a:ext cx="43500" cy="43500"/>
                  </a:xfrm>
                  <a:prstGeom prst="ellipse">
                    <a:avLst/>
                  </a:prstGeom>
                  <a:solidFill>
                    <a:srgbClr val="79797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</p:grpSp>
        <p:grpSp>
          <p:nvGrpSpPr>
            <p:cNvPr id="99" name="Google Shape;99;p13"/>
            <p:cNvGrpSpPr/>
            <p:nvPr/>
          </p:nvGrpSpPr>
          <p:grpSpPr>
            <a:xfrm>
              <a:off x="435521" y="5389943"/>
              <a:ext cx="6674728" cy="1140143"/>
              <a:chOff x="435521" y="3850308"/>
              <a:chExt cx="6674728" cy="1140143"/>
            </a:xfrm>
          </p:grpSpPr>
          <p:grpSp>
            <p:nvGrpSpPr>
              <p:cNvPr id="100" name="Google Shape;100;p13"/>
              <p:cNvGrpSpPr/>
              <p:nvPr/>
            </p:nvGrpSpPr>
            <p:grpSpPr>
              <a:xfrm>
                <a:off x="435521" y="3850308"/>
                <a:ext cx="2120401" cy="355275"/>
                <a:chOff x="435521" y="2141250"/>
                <a:chExt cx="2120401" cy="355275"/>
              </a:xfrm>
            </p:grpSpPr>
            <p:sp>
              <p:nvSpPr>
                <p:cNvPr id="101" name="Google Shape;101;p13"/>
                <p:cNvSpPr txBox="1"/>
                <p:nvPr/>
              </p:nvSpPr>
              <p:spPr>
                <a:xfrm>
                  <a:off x="435522" y="2141250"/>
                  <a:ext cx="2120400" cy="169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100">
                      <a:solidFill>
                        <a:schemeClr val="dk1"/>
                      </a:solidFill>
                      <a:latin typeface="Cormorant Garamond"/>
                      <a:ea typeface="Cormorant Garamond"/>
                      <a:cs typeface="Cormorant Garamond"/>
                      <a:sym typeface="Cormorant Garamond"/>
                    </a:rPr>
                    <a:t>ARTTECH STUDIOS       </a:t>
                  </a:r>
                  <a:endParaRPr b="1" sz="1100">
                    <a:solidFill>
                      <a:schemeClr val="dk1"/>
                    </a:solidFill>
                    <a:latin typeface="Cormorant Garamond"/>
                    <a:ea typeface="Cormorant Garamond"/>
                    <a:cs typeface="Cormorant Garamond"/>
                    <a:sym typeface="Cormorant Garamond"/>
                  </a:endParaRPr>
                </a:p>
              </p:txBody>
            </p:sp>
            <p:sp>
              <p:nvSpPr>
                <p:cNvPr id="102" name="Google Shape;102;p13"/>
                <p:cNvSpPr txBox="1"/>
                <p:nvPr/>
              </p:nvSpPr>
              <p:spPr>
                <a:xfrm>
                  <a:off x="435521" y="2342625"/>
                  <a:ext cx="17862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Junior 3D Artist </a:t>
                  </a:r>
                  <a:endParaRPr sz="9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</p:grpSp>
          <p:grpSp>
            <p:nvGrpSpPr>
              <p:cNvPr id="103" name="Google Shape;103;p13"/>
              <p:cNvGrpSpPr/>
              <p:nvPr/>
            </p:nvGrpSpPr>
            <p:grpSpPr>
              <a:xfrm>
                <a:off x="5529549" y="3856616"/>
                <a:ext cx="1580700" cy="342664"/>
                <a:chOff x="5529549" y="2147558"/>
                <a:chExt cx="1580700" cy="342664"/>
              </a:xfrm>
            </p:grpSpPr>
            <p:sp>
              <p:nvSpPr>
                <p:cNvPr id="104" name="Google Shape;104;p13"/>
                <p:cNvSpPr txBox="1"/>
                <p:nvPr/>
              </p:nvSpPr>
              <p:spPr>
                <a:xfrm>
                  <a:off x="5529549" y="2147558"/>
                  <a:ext cx="15807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rgbClr val="797979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 Jul 2016 – May 2018</a:t>
                  </a:r>
                  <a:endParaRPr sz="1000">
                    <a:solidFill>
                      <a:srgbClr val="797979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  <p:sp>
              <p:nvSpPr>
                <p:cNvPr id="105" name="Google Shape;105;p13"/>
                <p:cNvSpPr txBox="1"/>
                <p:nvPr/>
              </p:nvSpPr>
              <p:spPr>
                <a:xfrm>
                  <a:off x="5529549" y="2336321"/>
                  <a:ext cx="15807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rgbClr val="797979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 San Francisco, CA</a:t>
                  </a:r>
                  <a:endParaRPr sz="1000">
                    <a:solidFill>
                      <a:srgbClr val="797979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</p:grpSp>
          <p:grpSp>
            <p:nvGrpSpPr>
              <p:cNvPr id="106" name="Google Shape;106;p13"/>
              <p:cNvGrpSpPr/>
              <p:nvPr/>
            </p:nvGrpSpPr>
            <p:grpSpPr>
              <a:xfrm>
                <a:off x="450000" y="4442775"/>
                <a:ext cx="6660011" cy="547676"/>
                <a:chOff x="450000" y="4442775"/>
                <a:chExt cx="6660011" cy="547676"/>
              </a:xfrm>
            </p:grpSpPr>
            <p:grpSp>
              <p:nvGrpSpPr>
                <p:cNvPr id="107" name="Google Shape;107;p13"/>
                <p:cNvGrpSpPr/>
                <p:nvPr/>
              </p:nvGrpSpPr>
              <p:grpSpPr>
                <a:xfrm>
                  <a:off x="450000" y="4442775"/>
                  <a:ext cx="6660011" cy="153900"/>
                  <a:chOff x="450000" y="2733717"/>
                  <a:chExt cx="6660011" cy="153900"/>
                </a:xfrm>
              </p:grpSpPr>
              <p:sp>
                <p:nvSpPr>
                  <p:cNvPr id="108" name="Google Shape;108;p13"/>
                  <p:cNvSpPr txBox="1"/>
                  <p:nvPr/>
                </p:nvSpPr>
                <p:spPr>
                  <a:xfrm>
                    <a:off x="720011" y="2733717"/>
                    <a:ext cx="6390000" cy="153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spAutoFit/>
                  </a:bodyPr>
                  <a:lstStyle/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Assisted senior artists in the development of environment art for multiple projects, contributing several key game levels.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</p:txBody>
              </p:sp>
              <p:sp>
                <p:nvSpPr>
                  <p:cNvPr id="109" name="Google Shape;109;p13"/>
                  <p:cNvSpPr/>
                  <p:nvPr/>
                </p:nvSpPr>
                <p:spPr>
                  <a:xfrm>
                    <a:off x="450000" y="2801725"/>
                    <a:ext cx="43500" cy="43500"/>
                  </a:xfrm>
                  <a:prstGeom prst="ellipse">
                    <a:avLst/>
                  </a:prstGeom>
                  <a:solidFill>
                    <a:srgbClr val="79797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10" name="Google Shape;110;p13"/>
                <p:cNvGrpSpPr/>
                <p:nvPr/>
              </p:nvGrpSpPr>
              <p:grpSpPr>
                <a:xfrm>
                  <a:off x="450000" y="4639663"/>
                  <a:ext cx="6660011" cy="153900"/>
                  <a:chOff x="450000" y="2733717"/>
                  <a:chExt cx="6660011" cy="153900"/>
                </a:xfrm>
              </p:grpSpPr>
              <p:sp>
                <p:nvSpPr>
                  <p:cNvPr id="111" name="Google Shape;111;p13"/>
                  <p:cNvSpPr txBox="1"/>
                  <p:nvPr/>
                </p:nvSpPr>
                <p:spPr>
                  <a:xfrm>
                    <a:off x="720011" y="2733717"/>
                    <a:ext cx="6390000" cy="153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spAutoFit/>
                  </a:bodyPr>
                  <a:lstStyle/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Managed the creation of modular assets, improving pipeline efficiency and ensuring consistent quality across all levels.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</p:txBody>
              </p:sp>
              <p:sp>
                <p:nvSpPr>
                  <p:cNvPr id="112" name="Google Shape;112;p13"/>
                  <p:cNvSpPr/>
                  <p:nvPr/>
                </p:nvSpPr>
                <p:spPr>
                  <a:xfrm>
                    <a:off x="450000" y="2796100"/>
                    <a:ext cx="43500" cy="43500"/>
                  </a:xfrm>
                  <a:prstGeom prst="ellipse">
                    <a:avLst/>
                  </a:prstGeom>
                  <a:solidFill>
                    <a:srgbClr val="79797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13" name="Google Shape;113;p13"/>
                <p:cNvGrpSpPr/>
                <p:nvPr/>
              </p:nvGrpSpPr>
              <p:grpSpPr>
                <a:xfrm>
                  <a:off x="450000" y="4836551"/>
                  <a:ext cx="6660011" cy="153900"/>
                  <a:chOff x="450000" y="2733717"/>
                  <a:chExt cx="6660011" cy="153900"/>
                </a:xfrm>
              </p:grpSpPr>
              <p:sp>
                <p:nvSpPr>
                  <p:cNvPr id="114" name="Google Shape;114;p13"/>
                  <p:cNvSpPr txBox="1"/>
                  <p:nvPr/>
                </p:nvSpPr>
                <p:spPr>
                  <a:xfrm>
                    <a:off x="720011" y="2733717"/>
                    <a:ext cx="6390000" cy="153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spAutoFit/>
                  </a:bodyPr>
                  <a:lstStyle/>
                  <a:p>
                    <a:pPr indent="0" lvl="0" marL="0" rtl="0" algn="l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ru" sz="1000">
                        <a:solidFill>
                          <a:schemeClr val="dk1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rPr>
                      <a:t>Worked closely with the QA team to identify and resolve asset-related bugs, reducing environment-related issues by 20%.</a:t>
                    </a:r>
                    <a:endParaRPr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endParaRPr>
                  </a:p>
                </p:txBody>
              </p:sp>
              <p:sp>
                <p:nvSpPr>
                  <p:cNvPr id="115" name="Google Shape;115;p13"/>
                  <p:cNvSpPr/>
                  <p:nvPr/>
                </p:nvSpPr>
                <p:spPr>
                  <a:xfrm>
                    <a:off x="450000" y="2796100"/>
                    <a:ext cx="43500" cy="43500"/>
                  </a:xfrm>
                  <a:prstGeom prst="ellipse">
                    <a:avLst/>
                  </a:prstGeom>
                  <a:solidFill>
                    <a:srgbClr val="79797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</p:grpSp>
      </p:grpSp>
      <p:grpSp>
        <p:nvGrpSpPr>
          <p:cNvPr id="116" name="Google Shape;116;p13"/>
          <p:cNvGrpSpPr/>
          <p:nvPr/>
        </p:nvGrpSpPr>
        <p:grpSpPr>
          <a:xfrm>
            <a:off x="435516" y="6981901"/>
            <a:ext cx="7131809" cy="1555141"/>
            <a:chOff x="435516" y="6880115"/>
            <a:chExt cx="7131809" cy="1555141"/>
          </a:xfrm>
        </p:grpSpPr>
        <p:cxnSp>
          <p:nvCxnSpPr>
            <p:cNvPr id="117" name="Google Shape;117;p13"/>
            <p:cNvCxnSpPr/>
            <p:nvPr/>
          </p:nvCxnSpPr>
          <p:spPr>
            <a:xfrm>
              <a:off x="448325" y="7294422"/>
              <a:ext cx="71190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18" name="Google Shape;118;p13"/>
            <p:cNvSpPr txBox="1"/>
            <p:nvPr/>
          </p:nvSpPr>
          <p:spPr>
            <a:xfrm>
              <a:off x="435516" y="6880115"/>
              <a:ext cx="3546300" cy="32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2100">
                  <a:solidFill>
                    <a:schemeClr val="dk1"/>
                  </a:solidFill>
                  <a:latin typeface="Cormorant Garamond"/>
                  <a:ea typeface="Cormorant Garamond"/>
                  <a:cs typeface="Cormorant Garamond"/>
                  <a:sym typeface="Cormorant Garamond"/>
                </a:rPr>
                <a:t>EDUCATION</a:t>
              </a:r>
              <a:endParaRPr b="1" sz="2100">
                <a:solidFill>
                  <a:schemeClr val="dk1"/>
                </a:solidFill>
                <a:latin typeface="Cormorant Garamond"/>
                <a:ea typeface="Cormorant Garamond"/>
                <a:cs typeface="Cormorant Garamond"/>
                <a:sym typeface="Cormorant Garamond"/>
              </a:endParaRPr>
            </a:p>
          </p:txBody>
        </p:sp>
        <p:grpSp>
          <p:nvGrpSpPr>
            <p:cNvPr id="119" name="Google Shape;119;p13"/>
            <p:cNvGrpSpPr/>
            <p:nvPr/>
          </p:nvGrpSpPr>
          <p:grpSpPr>
            <a:xfrm>
              <a:off x="435522" y="7491981"/>
              <a:ext cx="6674728" cy="356843"/>
              <a:chOff x="435522" y="7491981"/>
              <a:chExt cx="6674728" cy="356843"/>
            </a:xfrm>
          </p:grpSpPr>
          <p:grpSp>
            <p:nvGrpSpPr>
              <p:cNvPr id="120" name="Google Shape;120;p13"/>
              <p:cNvGrpSpPr/>
              <p:nvPr/>
            </p:nvGrpSpPr>
            <p:grpSpPr>
              <a:xfrm>
                <a:off x="435522" y="7491981"/>
                <a:ext cx="2329805" cy="355269"/>
                <a:chOff x="435522" y="2141250"/>
                <a:chExt cx="2329805" cy="355269"/>
              </a:xfrm>
            </p:grpSpPr>
            <p:sp>
              <p:nvSpPr>
                <p:cNvPr id="121" name="Google Shape;121;p13"/>
                <p:cNvSpPr txBox="1"/>
                <p:nvPr/>
              </p:nvSpPr>
              <p:spPr>
                <a:xfrm>
                  <a:off x="435522" y="2141250"/>
                  <a:ext cx="21204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000">
                      <a:solidFill>
                        <a:schemeClr val="dk1"/>
                      </a:solidFill>
                      <a:latin typeface="Cormorant Garamond"/>
                      <a:ea typeface="Cormorant Garamond"/>
                      <a:cs typeface="Cormorant Garamond"/>
                      <a:sym typeface="Cormorant Garamond"/>
                    </a:rPr>
                    <a:t>University of Game Arts   </a:t>
                  </a:r>
                  <a:endParaRPr b="1" sz="1000">
                    <a:solidFill>
                      <a:schemeClr val="dk1"/>
                    </a:solidFill>
                    <a:latin typeface="Cormorant Garamond"/>
                    <a:ea typeface="Cormorant Garamond"/>
                    <a:cs typeface="Cormorant Garamond"/>
                    <a:sym typeface="Cormorant Garamond"/>
                  </a:endParaRPr>
                </a:p>
              </p:txBody>
            </p:sp>
            <p:sp>
              <p:nvSpPr>
                <p:cNvPr id="122" name="Google Shape;122;p13"/>
                <p:cNvSpPr txBox="1"/>
                <p:nvPr/>
              </p:nvSpPr>
              <p:spPr>
                <a:xfrm>
                  <a:off x="435526" y="2342619"/>
                  <a:ext cx="23298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Bachelor of Fine Arts in 3D Art and Design  </a:t>
                  </a:r>
                  <a:endParaRPr sz="10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</p:grpSp>
          <p:grpSp>
            <p:nvGrpSpPr>
              <p:cNvPr id="123" name="Google Shape;123;p13"/>
              <p:cNvGrpSpPr/>
              <p:nvPr/>
            </p:nvGrpSpPr>
            <p:grpSpPr>
              <a:xfrm>
                <a:off x="5529549" y="7498289"/>
                <a:ext cx="1580700" cy="350535"/>
                <a:chOff x="5529549" y="2147558"/>
                <a:chExt cx="1580700" cy="350535"/>
              </a:xfrm>
            </p:grpSpPr>
            <p:sp>
              <p:nvSpPr>
                <p:cNvPr id="124" name="Google Shape;124;p13"/>
                <p:cNvSpPr txBox="1"/>
                <p:nvPr/>
              </p:nvSpPr>
              <p:spPr>
                <a:xfrm>
                  <a:off x="5529549" y="2147558"/>
                  <a:ext cx="15807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rgbClr val="797979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San Francisco, CA</a:t>
                  </a:r>
                  <a:endParaRPr sz="1000">
                    <a:solidFill>
                      <a:srgbClr val="797979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  <p:sp>
              <p:nvSpPr>
                <p:cNvPr id="125" name="Google Shape;125;p13"/>
                <p:cNvSpPr txBox="1"/>
                <p:nvPr/>
              </p:nvSpPr>
              <p:spPr>
                <a:xfrm>
                  <a:off x="5529549" y="2344193"/>
                  <a:ext cx="15807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rgbClr val="797979"/>
                      </a:solidFill>
                      <a:latin typeface="Cormorant Garamond SemiBold"/>
                      <a:ea typeface="Cormorant Garamond SemiBold"/>
                      <a:cs typeface="Cormorant Garamond SemiBold"/>
                      <a:sym typeface="Cormorant Garamond SemiBold"/>
                    </a:rPr>
                    <a:t>May 2016</a:t>
                  </a:r>
                  <a:endParaRPr sz="1000">
                    <a:solidFill>
                      <a:srgbClr val="797979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endParaRPr>
                </a:p>
              </p:txBody>
            </p:sp>
          </p:grpSp>
        </p:grpSp>
        <p:grpSp>
          <p:nvGrpSpPr>
            <p:cNvPr id="126" name="Google Shape;126;p13"/>
            <p:cNvGrpSpPr/>
            <p:nvPr/>
          </p:nvGrpSpPr>
          <p:grpSpPr>
            <a:xfrm>
              <a:off x="449999" y="8084450"/>
              <a:ext cx="6660000" cy="350806"/>
              <a:chOff x="449999" y="8084450"/>
              <a:chExt cx="6660000" cy="350806"/>
            </a:xfrm>
          </p:grpSpPr>
          <p:sp>
            <p:nvSpPr>
              <p:cNvPr id="127" name="Google Shape;127;p13"/>
              <p:cNvSpPr txBox="1"/>
              <p:nvPr/>
            </p:nvSpPr>
            <p:spPr>
              <a:xfrm>
                <a:off x="449999" y="8084450"/>
                <a:ext cx="6660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rPr>
                  <a:t>Honors: Graduated with distinction, awarded “Outstanding 3D Art Student of the Year”</a:t>
                </a:r>
                <a:endParaRPr sz="1000">
                  <a:solidFill>
                    <a:schemeClr val="dk1"/>
                  </a:solidFill>
                  <a:latin typeface="Cormorant Garamond SemiBold"/>
                  <a:ea typeface="Cormorant Garamond SemiBold"/>
                  <a:cs typeface="Cormorant Garamond SemiBold"/>
                  <a:sym typeface="Cormorant Garamond SemiBold"/>
                </a:endParaRPr>
              </a:p>
            </p:txBody>
          </p:sp>
          <p:sp>
            <p:nvSpPr>
              <p:cNvPr id="128" name="Google Shape;128;p13"/>
              <p:cNvSpPr txBox="1"/>
              <p:nvPr/>
            </p:nvSpPr>
            <p:spPr>
              <a:xfrm>
                <a:off x="449999" y="8281356"/>
                <a:ext cx="6660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rPr>
                  <a:t>Leadership: Founder of the University Game Development Club, organizing workshops and talks by industry professionals</a:t>
                </a:r>
                <a:endParaRPr sz="1000">
                  <a:solidFill>
                    <a:schemeClr val="dk1"/>
                  </a:solidFill>
                  <a:latin typeface="Cormorant Garamond SemiBold"/>
                  <a:ea typeface="Cormorant Garamond SemiBold"/>
                  <a:cs typeface="Cormorant Garamond SemiBold"/>
                  <a:sym typeface="Cormorant Garamond SemiBold"/>
                </a:endParaRPr>
              </a:p>
            </p:txBody>
          </p:sp>
        </p:grpSp>
      </p:grpSp>
      <p:grpSp>
        <p:nvGrpSpPr>
          <p:cNvPr id="129" name="Google Shape;129;p13"/>
          <p:cNvGrpSpPr/>
          <p:nvPr/>
        </p:nvGrpSpPr>
        <p:grpSpPr>
          <a:xfrm>
            <a:off x="435516" y="8881707"/>
            <a:ext cx="7131809" cy="1396043"/>
            <a:chOff x="435516" y="8774557"/>
            <a:chExt cx="7131809" cy="1396043"/>
          </a:xfrm>
        </p:grpSpPr>
        <p:cxnSp>
          <p:nvCxnSpPr>
            <p:cNvPr id="130" name="Google Shape;130;p13"/>
            <p:cNvCxnSpPr/>
            <p:nvPr/>
          </p:nvCxnSpPr>
          <p:spPr>
            <a:xfrm>
              <a:off x="448325" y="9188864"/>
              <a:ext cx="71190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31" name="Google Shape;131;p13"/>
            <p:cNvSpPr txBox="1"/>
            <p:nvPr/>
          </p:nvSpPr>
          <p:spPr>
            <a:xfrm>
              <a:off x="435516" y="8774557"/>
              <a:ext cx="3546300" cy="32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2100">
                  <a:solidFill>
                    <a:schemeClr val="dk1"/>
                  </a:solidFill>
                  <a:latin typeface="Cormorant Garamond"/>
                  <a:ea typeface="Cormorant Garamond"/>
                  <a:cs typeface="Cormorant Garamond"/>
                  <a:sym typeface="Cormorant Garamond"/>
                </a:rPr>
                <a:t>OTHER</a:t>
              </a:r>
              <a:endParaRPr b="1" sz="2100">
                <a:solidFill>
                  <a:schemeClr val="dk1"/>
                </a:solidFill>
                <a:latin typeface="Cormorant Garamond"/>
                <a:ea typeface="Cormorant Garamond"/>
                <a:cs typeface="Cormorant Garamond"/>
                <a:sym typeface="Cormorant Garamond"/>
              </a:endParaRPr>
            </a:p>
          </p:txBody>
        </p:sp>
        <p:grpSp>
          <p:nvGrpSpPr>
            <p:cNvPr id="132" name="Google Shape;132;p13"/>
            <p:cNvGrpSpPr/>
            <p:nvPr/>
          </p:nvGrpSpPr>
          <p:grpSpPr>
            <a:xfrm>
              <a:off x="449993" y="9445500"/>
              <a:ext cx="6660256" cy="153900"/>
              <a:chOff x="449993" y="9445500"/>
              <a:chExt cx="6660256" cy="153900"/>
            </a:xfrm>
          </p:grpSpPr>
          <p:sp>
            <p:nvSpPr>
              <p:cNvPr id="133" name="Google Shape;133;p13"/>
              <p:cNvSpPr txBox="1"/>
              <p:nvPr/>
            </p:nvSpPr>
            <p:spPr>
              <a:xfrm>
                <a:off x="710649" y="9445500"/>
                <a:ext cx="63996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1000">
                    <a:solidFill>
                      <a:schemeClr val="dk1"/>
                    </a:solidFill>
                    <a:latin typeface="Cormorant Garamond"/>
                    <a:ea typeface="Cormorant Garamond"/>
                    <a:cs typeface="Cormorant Garamond"/>
                    <a:sym typeface="Cormorant Garamond"/>
                  </a:rPr>
                  <a:t>Technical skills:</a:t>
                </a:r>
                <a:r>
                  <a:rPr lang="ru" sz="10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rPr>
                  <a:t> Maya, Substance Painter, ZBrush, Photoshop, Unreal Engine, Marmoset Toolbag</a:t>
                </a:r>
                <a:endParaRPr sz="1000">
                  <a:solidFill>
                    <a:schemeClr val="dk1"/>
                  </a:solidFill>
                  <a:latin typeface="Cormorant Garamond SemiBold"/>
                  <a:ea typeface="Cormorant Garamond SemiBold"/>
                  <a:cs typeface="Cormorant Garamond SemiBold"/>
                  <a:sym typeface="Cormorant Garamond SemiBold"/>
                </a:endParaRPr>
              </a:p>
            </p:txBody>
          </p:sp>
          <p:sp>
            <p:nvSpPr>
              <p:cNvPr id="134" name="Google Shape;134;p13"/>
              <p:cNvSpPr/>
              <p:nvPr/>
            </p:nvSpPr>
            <p:spPr>
              <a:xfrm>
                <a:off x="449993" y="9500700"/>
                <a:ext cx="43200" cy="43500"/>
              </a:xfrm>
              <a:prstGeom prst="ellipse">
                <a:avLst/>
              </a:prstGeom>
              <a:solidFill>
                <a:srgbClr val="79797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5" name="Google Shape;135;p13"/>
            <p:cNvGrpSpPr/>
            <p:nvPr/>
          </p:nvGrpSpPr>
          <p:grpSpPr>
            <a:xfrm>
              <a:off x="449993" y="9631550"/>
              <a:ext cx="6660256" cy="153900"/>
              <a:chOff x="449993" y="9631550"/>
              <a:chExt cx="6660256" cy="153900"/>
            </a:xfrm>
          </p:grpSpPr>
          <p:sp>
            <p:nvSpPr>
              <p:cNvPr id="136" name="Google Shape;136;p13"/>
              <p:cNvSpPr txBox="1"/>
              <p:nvPr/>
            </p:nvSpPr>
            <p:spPr>
              <a:xfrm>
                <a:off x="710649" y="9631550"/>
                <a:ext cx="63996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1000">
                    <a:solidFill>
                      <a:schemeClr val="dk1"/>
                    </a:solidFill>
                    <a:latin typeface="Cormorant Garamond"/>
                    <a:ea typeface="Cormorant Garamond"/>
                    <a:cs typeface="Cormorant Garamond"/>
                    <a:sym typeface="Cormorant Garamond"/>
                  </a:rPr>
                  <a:t>Languages: </a:t>
                </a:r>
                <a:r>
                  <a:rPr lang="ru" sz="10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rPr>
                  <a:t>English (fluent), Spanish (intermediate)</a:t>
                </a:r>
                <a:endParaRPr sz="1000">
                  <a:solidFill>
                    <a:schemeClr val="dk1"/>
                  </a:solidFill>
                  <a:latin typeface="Cormorant Garamond SemiBold"/>
                  <a:ea typeface="Cormorant Garamond SemiBold"/>
                  <a:cs typeface="Cormorant Garamond SemiBold"/>
                  <a:sym typeface="Cormorant Garamond SemiBold"/>
                </a:endParaRPr>
              </a:p>
            </p:txBody>
          </p:sp>
          <p:sp>
            <p:nvSpPr>
              <p:cNvPr id="137" name="Google Shape;137;p13"/>
              <p:cNvSpPr/>
              <p:nvPr/>
            </p:nvSpPr>
            <p:spPr>
              <a:xfrm>
                <a:off x="449993" y="9686750"/>
                <a:ext cx="43200" cy="43500"/>
              </a:xfrm>
              <a:prstGeom prst="ellipse">
                <a:avLst/>
              </a:prstGeom>
              <a:solidFill>
                <a:srgbClr val="79797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8" name="Google Shape;138;p13"/>
            <p:cNvGrpSpPr/>
            <p:nvPr/>
          </p:nvGrpSpPr>
          <p:grpSpPr>
            <a:xfrm>
              <a:off x="449993" y="9817600"/>
              <a:ext cx="6660256" cy="153900"/>
              <a:chOff x="449993" y="9817600"/>
              <a:chExt cx="6660256" cy="153900"/>
            </a:xfrm>
          </p:grpSpPr>
          <p:sp>
            <p:nvSpPr>
              <p:cNvPr id="139" name="Google Shape;139;p13"/>
              <p:cNvSpPr txBox="1"/>
              <p:nvPr/>
            </p:nvSpPr>
            <p:spPr>
              <a:xfrm>
                <a:off x="710649" y="9817600"/>
                <a:ext cx="63996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1000">
                    <a:solidFill>
                      <a:schemeClr val="dk1"/>
                    </a:solidFill>
                    <a:latin typeface="Cormorant Garamond"/>
                    <a:ea typeface="Cormorant Garamond"/>
                    <a:cs typeface="Cormorant Garamond"/>
                    <a:sym typeface="Cormorant Garamond"/>
                  </a:rPr>
                  <a:t>Certifications: </a:t>
                </a:r>
                <a:r>
                  <a:rPr lang="ru" sz="10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rPr>
                  <a:t>Unity certified 3D artist (2020), Certified Substance Painter specialist (2021)</a:t>
                </a:r>
                <a:endParaRPr sz="1000">
                  <a:solidFill>
                    <a:schemeClr val="dk1"/>
                  </a:solidFill>
                  <a:latin typeface="Cormorant Garamond SemiBold"/>
                  <a:ea typeface="Cormorant Garamond SemiBold"/>
                  <a:cs typeface="Cormorant Garamond SemiBold"/>
                  <a:sym typeface="Cormorant Garamond SemiBold"/>
                </a:endParaRPr>
              </a:p>
            </p:txBody>
          </p:sp>
          <p:sp>
            <p:nvSpPr>
              <p:cNvPr id="140" name="Google Shape;140;p13"/>
              <p:cNvSpPr/>
              <p:nvPr/>
            </p:nvSpPr>
            <p:spPr>
              <a:xfrm>
                <a:off x="449993" y="9872800"/>
                <a:ext cx="43200" cy="43500"/>
              </a:xfrm>
              <a:prstGeom prst="ellipse">
                <a:avLst/>
              </a:prstGeom>
              <a:solidFill>
                <a:srgbClr val="79797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1" name="Google Shape;141;p13"/>
            <p:cNvGrpSpPr/>
            <p:nvPr/>
          </p:nvGrpSpPr>
          <p:grpSpPr>
            <a:xfrm>
              <a:off x="449993" y="10016700"/>
              <a:ext cx="6659956" cy="153900"/>
              <a:chOff x="449993" y="10016700"/>
              <a:chExt cx="6659956" cy="153900"/>
            </a:xfrm>
          </p:grpSpPr>
          <p:sp>
            <p:nvSpPr>
              <p:cNvPr id="142" name="Google Shape;142;p13"/>
              <p:cNvSpPr txBox="1"/>
              <p:nvPr/>
            </p:nvSpPr>
            <p:spPr>
              <a:xfrm>
                <a:off x="710649" y="10016700"/>
                <a:ext cx="63993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1000">
                    <a:solidFill>
                      <a:schemeClr val="dk1"/>
                    </a:solidFill>
                    <a:latin typeface="Cormorant Garamond"/>
                    <a:ea typeface="Cormorant Garamond"/>
                    <a:cs typeface="Cormorant Garamond"/>
                    <a:sym typeface="Cormorant Garamond"/>
                  </a:rPr>
                  <a:t>Awards: </a:t>
                </a:r>
                <a:r>
                  <a:rPr lang="ru" sz="1000">
                    <a:solidFill>
                      <a:schemeClr val="dk1"/>
                    </a:solidFill>
                    <a:latin typeface="Cormorant Garamond SemiBold"/>
                    <a:ea typeface="Cormorant Garamond SemiBold"/>
                    <a:cs typeface="Cormorant Garamond SemiBold"/>
                    <a:sym typeface="Cormorant Garamond SemiBold"/>
                  </a:rPr>
                  <a:t>“Best Environment Artist” at the Annual Game Art Expo (2022)</a:t>
                </a:r>
                <a:endParaRPr sz="1000">
                  <a:solidFill>
                    <a:schemeClr val="dk1"/>
                  </a:solidFill>
                  <a:latin typeface="Cormorant Garamond SemiBold"/>
                  <a:ea typeface="Cormorant Garamond SemiBold"/>
                  <a:cs typeface="Cormorant Garamond SemiBold"/>
                  <a:sym typeface="Cormorant Garamond SemiBold"/>
                </a:endParaRPr>
              </a:p>
            </p:txBody>
          </p:sp>
          <p:sp>
            <p:nvSpPr>
              <p:cNvPr id="143" name="Google Shape;143;p13"/>
              <p:cNvSpPr/>
              <p:nvPr/>
            </p:nvSpPr>
            <p:spPr>
              <a:xfrm>
                <a:off x="449993" y="10071898"/>
                <a:ext cx="43200" cy="43500"/>
              </a:xfrm>
              <a:prstGeom prst="ellipse">
                <a:avLst/>
              </a:prstGeom>
              <a:solidFill>
                <a:srgbClr val="79797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